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7" r:id="rId1"/>
  </p:sldMasterIdLst>
  <p:notesMasterIdLst>
    <p:notesMasterId r:id="rId25"/>
  </p:notesMasterIdLst>
  <p:handoutMasterIdLst>
    <p:handoutMasterId r:id="rId26"/>
  </p:handoutMasterIdLst>
  <p:sldIdLst>
    <p:sldId id="256" r:id="rId2"/>
    <p:sldId id="259" r:id="rId3"/>
    <p:sldId id="258" r:id="rId4"/>
    <p:sldId id="277" r:id="rId5"/>
    <p:sldId id="278" r:id="rId6"/>
    <p:sldId id="260" r:id="rId7"/>
    <p:sldId id="279" r:id="rId8"/>
    <p:sldId id="263" r:id="rId9"/>
    <p:sldId id="280" r:id="rId10"/>
    <p:sldId id="264" r:id="rId11"/>
    <p:sldId id="265" r:id="rId12"/>
    <p:sldId id="262" r:id="rId13"/>
    <p:sldId id="261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230"/>
    <p:restoredTop sz="54141"/>
  </p:normalViewPr>
  <p:slideViewPr>
    <p:cSldViewPr snapToGrid="0">
      <p:cViewPr varScale="1">
        <p:scale>
          <a:sx n="57" d="100"/>
          <a:sy n="57" d="100"/>
        </p:scale>
        <p:origin x="284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5" d="100"/>
          <a:sy n="85" d="100"/>
        </p:scale>
        <p:origin x="3928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AADAD8A0-F3B1-6E45-6A73-4E33A0E3908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A46A22D9-043B-3818-A85B-27B062A3A54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7E4FE8-2395-884C-9208-C18FC00F5545}" type="datetimeFigureOut">
              <a:rPr kumimoji="1" lang="zh-TW" altLang="en-US" smtClean="0"/>
              <a:t>2023/6/7</a:t>
            </a:fld>
            <a:endParaRPr kumimoji="1"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2AA47F9B-B71E-D1B2-4907-349773E925A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DA73198-2581-5F52-6F99-9EDD3B81A5D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4BA222-73FE-D74F-A0F3-E414A3C7C0C6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492577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BE4603-DD49-7A4A-A4DF-78DFF87703AB}" type="datetimeFigureOut">
              <a:rPr kumimoji="1" lang="zh-TW" altLang="en-US" smtClean="0"/>
              <a:t>2023/6/7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F58CE3-199F-7F4A-8295-215B5E45963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480803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F58CE3-199F-7F4A-8295-215B5E459637}" type="slidenum">
              <a:rPr kumimoji="1" lang="zh-TW" altLang="en-US" smtClean="0"/>
              <a:t>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857658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F58CE3-199F-7F4A-8295-215B5E459637}" type="slidenum">
              <a:rPr kumimoji="1" lang="zh-TW" altLang="en-US" smtClean="0"/>
              <a:t>10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668481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>
                <a:latin typeface="+mn-lt"/>
              </a:rPr>
              <a:t>測ＡＰＩ有沒有正確的回傳理想的資料</a:t>
            </a:r>
            <a:endParaRPr kumimoji="1" lang="en-US" altLang="zh-TW" dirty="0">
              <a:latin typeface="+mn-lt"/>
            </a:endParaRPr>
          </a:p>
          <a:p>
            <a:r>
              <a:rPr lang="zh-TW" altLang="en-US" b="0" i="0" dirty="0">
                <a:solidFill>
                  <a:srgbClr val="374151"/>
                </a:solidFill>
                <a:effectLst/>
                <a:latin typeface="+mn-lt"/>
              </a:rPr>
              <a:t>它進行了多個 </a:t>
            </a:r>
            <a:r>
              <a:rPr lang="en" altLang="zh-TW" b="0" i="0" dirty="0">
                <a:solidFill>
                  <a:srgbClr val="374151"/>
                </a:solidFill>
                <a:effectLst/>
                <a:latin typeface="+mn-lt"/>
              </a:rPr>
              <a:t>POST </a:t>
            </a:r>
            <a:r>
              <a:rPr lang="zh-TW" altLang="en-US" b="0" i="0" dirty="0">
                <a:solidFill>
                  <a:srgbClr val="374151"/>
                </a:solidFill>
                <a:effectLst/>
                <a:latin typeface="+mn-lt"/>
              </a:rPr>
              <a:t>請求，並驗證了回應的狀態碼和回傳的 </a:t>
            </a:r>
            <a:r>
              <a:rPr lang="en" altLang="zh-TW" b="0" i="0" dirty="0">
                <a:solidFill>
                  <a:srgbClr val="374151"/>
                </a:solidFill>
                <a:effectLst/>
                <a:latin typeface="+mn-lt"/>
              </a:rPr>
              <a:t>JSON </a:t>
            </a:r>
            <a:r>
              <a:rPr lang="zh-TW" altLang="en-US" b="0" i="0" dirty="0">
                <a:solidFill>
                  <a:srgbClr val="374151"/>
                </a:solidFill>
                <a:effectLst/>
                <a:latin typeface="+mn-lt"/>
              </a:rPr>
              <a:t>資料是否符合預期。</a:t>
            </a:r>
            <a:endParaRPr kumimoji="1" lang="zh-TW" altLang="en-US" dirty="0">
              <a:latin typeface="+mn-lt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F58CE3-199F-7F4A-8295-215B5E459637}" type="slidenum">
              <a:rPr kumimoji="1" lang="zh-TW" altLang="en-US" smtClean="0"/>
              <a:t>11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2236833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TW" altLang="en-US" sz="1200" b="0" i="0" u="none" strike="noStrike" dirty="0">
                <a:solidFill>
                  <a:srgbClr val="000000"/>
                </a:solidFill>
                <a:effectLst/>
                <a:latin typeface="+mn-lt"/>
              </a:rPr>
              <a:t>使用版本控制系統來控管代碼</a:t>
            </a:r>
            <a:r>
              <a:rPr lang="en-US" altLang="zh-TW" sz="1200" b="0" i="0" u="none" strike="noStrike" dirty="0">
                <a:solidFill>
                  <a:srgbClr val="000000"/>
                </a:solidFill>
                <a:effectLst/>
                <a:latin typeface="+mn-lt"/>
              </a:rPr>
              <a:t>, </a:t>
            </a:r>
            <a:r>
              <a:rPr lang="en" altLang="zh-TW" sz="1200" b="0" i="0" u="none" strike="noStrike" dirty="0">
                <a:solidFill>
                  <a:srgbClr val="000000"/>
                </a:solidFill>
                <a:effectLst/>
                <a:latin typeface="+mn-lt"/>
              </a:rPr>
              <a:t>ex. </a:t>
            </a:r>
            <a:r>
              <a:rPr lang="en" altLang="zh-TW" sz="1200" b="0" i="0" u="none" strike="noStrike" dirty="0" err="1">
                <a:solidFill>
                  <a:srgbClr val="000000"/>
                </a:solidFill>
                <a:effectLst/>
                <a:latin typeface="+mn-lt"/>
              </a:rPr>
              <a:t>Github</a:t>
            </a:r>
            <a:r>
              <a:rPr lang="en" altLang="zh-TW" sz="1200" b="0" i="0" u="none" strike="noStrike" dirty="0">
                <a:solidFill>
                  <a:srgbClr val="000000"/>
                </a:solidFill>
                <a:effectLst/>
                <a:latin typeface="+mn-lt"/>
              </a:rPr>
              <a:t>, docker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TW" altLang="en-US" sz="1200" b="0" i="0" u="none" strike="noStrike" dirty="0">
                <a:solidFill>
                  <a:srgbClr val="000000"/>
                </a:solidFill>
                <a:effectLst/>
                <a:latin typeface="+mn-lt"/>
              </a:rPr>
              <a:t>一個應用只對應一個</a:t>
            </a:r>
            <a:r>
              <a:rPr lang="en" altLang="zh-TW" sz="1200" b="0" i="0" u="none" strike="noStrike" dirty="0">
                <a:solidFill>
                  <a:srgbClr val="000000"/>
                </a:solidFill>
                <a:effectLst/>
                <a:latin typeface="+mn-lt"/>
              </a:rPr>
              <a:t>repository(</a:t>
            </a:r>
            <a:r>
              <a:rPr lang="zh-TW" altLang="en-US" sz="1200" b="0" i="0" u="none" strike="noStrike" dirty="0">
                <a:solidFill>
                  <a:srgbClr val="000000"/>
                </a:solidFill>
                <a:effectLst/>
                <a:latin typeface="+mn-lt"/>
              </a:rPr>
              <a:t>分為前端跟後端</a:t>
            </a:r>
            <a:r>
              <a:rPr lang="en" altLang="zh-TW" sz="1200" b="0" i="0" u="none" strike="noStrike" dirty="0">
                <a:solidFill>
                  <a:srgbClr val="000000"/>
                </a:solidFill>
                <a:effectLst/>
                <a:latin typeface="+mn-lt"/>
              </a:rPr>
              <a:t>)</a:t>
            </a:r>
            <a:endParaRPr kumimoji="1" lang="zh-TW" altLang="en-US" sz="1200" dirty="0">
              <a:latin typeface="+mn-lt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F58CE3-199F-7F4A-8295-215B5E459637}" type="slidenum">
              <a:rPr kumimoji="1" lang="zh-TW" altLang="en-US" smtClean="0"/>
              <a:t>12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7638428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b="0" i="0" u="none" strike="noStrike" dirty="0">
                <a:solidFill>
                  <a:srgbClr val="000000"/>
                </a:solidFill>
                <a:effectLst/>
                <a:latin typeface="+mn-lt"/>
              </a:rPr>
              <a:t>明確聲明各種依賴</a:t>
            </a:r>
            <a:endParaRPr kumimoji="1" lang="zh-TW" altLang="en-US" sz="1200" dirty="0">
              <a:latin typeface="+mn-lt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F58CE3-199F-7F4A-8295-215B5E459637}" type="slidenum">
              <a:rPr kumimoji="1" lang="zh-TW" altLang="en-US" smtClean="0"/>
              <a:t>13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18539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zh-TW" altLang="en-US" sz="1200" b="0" i="0" dirty="0">
                <a:solidFill>
                  <a:schemeClr val="tx1"/>
                </a:solidFill>
                <a:effectLst/>
                <a:latin typeface="+mn-lt"/>
              </a:rPr>
              <a:t>使用 </a:t>
            </a:r>
            <a:r>
              <a:rPr lang="en" altLang="zh-TW" sz="1200" b="0" i="0" dirty="0">
                <a:solidFill>
                  <a:schemeClr val="tx1"/>
                </a:solidFill>
                <a:effectLst/>
                <a:latin typeface="+mn-lt"/>
              </a:rPr>
              <a:t>docker-compose scale </a:t>
            </a:r>
            <a:r>
              <a:rPr lang="zh-TW" altLang="en-US" sz="1200" b="0" i="0" dirty="0">
                <a:solidFill>
                  <a:schemeClr val="tx1"/>
                </a:solidFill>
                <a:effectLst/>
                <a:latin typeface="+mn-lt"/>
              </a:rPr>
              <a:t>指令可以實現應用程式的可水平擴展性。透過增加或減少容器數量，我們可以根據負載需求調整應用程式的規模。</a:t>
            </a:r>
            <a:endParaRPr lang="en-US" altLang="zh-TW" sz="1200" b="0" i="0" dirty="0">
              <a:solidFill>
                <a:schemeClr val="tx1"/>
              </a:solidFill>
              <a:effectLst/>
              <a:latin typeface="+mn-lt"/>
            </a:endParaRPr>
          </a:p>
          <a:p>
            <a:pPr algn="l"/>
            <a:r>
              <a:rPr lang="zh-TW" altLang="en-US" sz="1200" b="0" i="0" dirty="0">
                <a:solidFill>
                  <a:schemeClr val="tx1"/>
                </a:solidFill>
                <a:effectLst/>
                <a:latin typeface="+mn-lt"/>
              </a:rPr>
              <a:t>這種可水平擴展性的能力有助於符合 </a:t>
            </a:r>
            <a:r>
              <a:rPr lang="en-US" altLang="zh-TW" sz="1200" b="0" i="0" dirty="0">
                <a:solidFill>
                  <a:schemeClr val="tx1"/>
                </a:solidFill>
                <a:effectLst/>
                <a:latin typeface="+mn-lt"/>
              </a:rPr>
              <a:t>12 </a:t>
            </a:r>
            <a:r>
              <a:rPr lang="zh-TW" altLang="en-US" sz="1200" b="0" i="0" dirty="0">
                <a:solidFill>
                  <a:schemeClr val="tx1"/>
                </a:solidFill>
                <a:effectLst/>
                <a:latin typeface="+mn-lt"/>
              </a:rPr>
              <a:t>因素原則中的可扩展性因素，並允許應用程式能夠應對不同的負載情況。</a:t>
            </a:r>
          </a:p>
          <a:p>
            <a:pPr algn="l"/>
            <a:r>
              <a:rPr lang="zh-TW" altLang="en-US" sz="1200" b="0" i="0" dirty="0">
                <a:solidFill>
                  <a:schemeClr val="tx1"/>
                </a:solidFill>
                <a:effectLst/>
                <a:latin typeface="+mn-lt"/>
              </a:rPr>
              <a:t>看到每一個</a:t>
            </a:r>
            <a:r>
              <a:rPr lang="en" altLang="zh-TW" sz="1200" b="0" i="0" dirty="0">
                <a:solidFill>
                  <a:schemeClr val="tx1"/>
                </a:solidFill>
                <a:effectLst/>
                <a:latin typeface="+mn-lt"/>
              </a:rPr>
              <a:t>service</a:t>
            </a:r>
            <a:r>
              <a:rPr lang="zh-TW" altLang="en-US" sz="1200" b="0" i="0" dirty="0">
                <a:solidFill>
                  <a:schemeClr val="tx1"/>
                </a:solidFill>
                <a:effectLst/>
                <a:latin typeface="+mn-lt"/>
              </a:rPr>
              <a:t>都創建了不只一個</a:t>
            </a:r>
            <a:r>
              <a:rPr lang="en" altLang="zh-TW" sz="1200" b="0" i="0" dirty="0">
                <a:solidFill>
                  <a:schemeClr val="tx1"/>
                </a:solidFill>
                <a:effectLst/>
                <a:latin typeface="+mn-lt"/>
              </a:rPr>
              <a:t>container</a:t>
            </a:r>
            <a:br>
              <a:rPr lang="zh-TW" altLang="en-US" sz="1200" b="0" i="0" dirty="0">
                <a:solidFill>
                  <a:schemeClr val="tx1"/>
                </a:solidFill>
                <a:effectLst/>
                <a:latin typeface="+mn-lt"/>
              </a:rPr>
            </a:br>
            <a:endParaRPr lang="zh-TW" altLang="en-US" sz="1200" b="0" i="0" dirty="0">
              <a:solidFill>
                <a:schemeClr val="tx1"/>
              </a:solidFill>
              <a:effectLst/>
              <a:latin typeface="+mn-lt"/>
            </a:endParaRPr>
          </a:p>
          <a:p>
            <a:endParaRPr kumimoji="1" lang="zh-TW" altLang="en-US" sz="12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F58CE3-199F-7F4A-8295-215B5E459637}" type="slidenum">
              <a:rPr kumimoji="1" lang="zh-TW" altLang="en-US" smtClean="0"/>
              <a:t>14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937139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sz="1200" dirty="0">
                <a:latin typeface="+mn-lt"/>
              </a:rPr>
              <a:t>當我們在</a:t>
            </a:r>
            <a:r>
              <a:rPr kumimoji="1" lang="en-US" altLang="zh-TW" sz="1200" dirty="0">
                <a:latin typeface="+mn-lt"/>
              </a:rPr>
              <a:t>container</a:t>
            </a:r>
            <a:r>
              <a:rPr kumimoji="1" lang="zh-TW" altLang="en-US" sz="1200" dirty="0">
                <a:latin typeface="+mn-lt"/>
              </a:rPr>
              <a:t>寫進資料，本機也會保留一份</a:t>
            </a:r>
            <a:endParaRPr kumimoji="1" lang="en-US" altLang="zh-TW" sz="1200" dirty="0">
              <a:latin typeface="+mn-lt"/>
            </a:endParaRPr>
          </a:p>
          <a:p>
            <a:r>
              <a:rPr lang="zh-TW" altLang="en-US" sz="1200" b="0" i="0" dirty="0">
                <a:solidFill>
                  <a:srgbClr val="374151"/>
                </a:solidFill>
                <a:effectLst/>
                <a:latin typeface="+mn-lt"/>
              </a:rPr>
              <a:t>這行指令的用途是定義了一個 </a:t>
            </a:r>
            <a:r>
              <a:rPr lang="en" altLang="zh-TW" sz="1200" dirty="0">
                <a:latin typeface="+mn-lt"/>
              </a:rPr>
              <a:t>Db</a:t>
            </a:r>
            <a:r>
              <a:rPr lang="en" altLang="zh-TW" sz="1200" b="0" i="0" dirty="0">
                <a:solidFill>
                  <a:srgbClr val="374151"/>
                </a:solidFill>
                <a:effectLst/>
                <a:latin typeface="+mn-lt"/>
              </a:rPr>
              <a:t> </a:t>
            </a:r>
            <a:r>
              <a:rPr lang="zh-TW" altLang="en-US" sz="1200" b="0" i="0" dirty="0">
                <a:solidFill>
                  <a:srgbClr val="374151"/>
                </a:solidFill>
                <a:effectLst/>
                <a:latin typeface="+mn-lt"/>
              </a:rPr>
              <a:t>服務並指定了相關的建置、資料卷和連接埠設定。</a:t>
            </a:r>
            <a:endParaRPr lang="en-US" altLang="zh-TW" sz="1200" b="0" i="0" dirty="0">
              <a:solidFill>
                <a:srgbClr val="374151"/>
              </a:solidFill>
              <a:effectLst/>
              <a:latin typeface="+mn-lt"/>
            </a:endParaRPr>
          </a:p>
          <a:p>
            <a:r>
              <a:rPr lang="zh-TW" altLang="en-US" sz="1200" b="0" i="0" dirty="0">
                <a:solidFill>
                  <a:srgbClr val="374151"/>
                </a:solidFill>
                <a:effectLst/>
                <a:latin typeface="+mn-lt"/>
              </a:rPr>
              <a:t>掛載主機上的目錄到容器內的目錄，使得在容器內部進行資料操作時，同時也在主機上保留了資料的副本。</a:t>
            </a:r>
            <a:endParaRPr lang="en-US" altLang="zh-TW" sz="1200" b="0" i="0" dirty="0">
              <a:solidFill>
                <a:srgbClr val="374151"/>
              </a:solidFill>
              <a:effectLst/>
              <a:latin typeface="+mn-lt"/>
            </a:endParaRPr>
          </a:p>
          <a:p>
            <a:r>
              <a:rPr lang="zh-TW" altLang="en-US" sz="1200" b="0" i="0" u="none" strike="noStrike" dirty="0">
                <a:solidFill>
                  <a:srgbClr val="303233"/>
                </a:solidFill>
                <a:effectLst/>
                <a:latin typeface="+mn-lt"/>
              </a:rPr>
              <a:t>當</a:t>
            </a:r>
            <a:r>
              <a:rPr lang="en" altLang="zh-TW" sz="1200" b="0" i="0" u="none" strike="noStrike" dirty="0">
                <a:solidFill>
                  <a:srgbClr val="303233"/>
                </a:solidFill>
                <a:effectLst/>
                <a:latin typeface="+mn-lt"/>
              </a:rPr>
              <a:t>process</a:t>
            </a:r>
            <a:r>
              <a:rPr lang="zh-TW" altLang="en-US" sz="1200" b="0" i="0" u="none" strike="noStrike" dirty="0">
                <a:solidFill>
                  <a:srgbClr val="303233"/>
                </a:solidFill>
                <a:effectLst/>
                <a:latin typeface="+mn-lt"/>
              </a:rPr>
              <a:t>突然掛掉時，儲存的狀態資料不會遺失。</a:t>
            </a:r>
            <a:endParaRPr kumimoji="1" lang="en-US" altLang="zh-TW" sz="1200" dirty="0">
              <a:latin typeface="+mn-lt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F58CE3-199F-7F4A-8295-215B5E459637}" type="slidenum">
              <a:rPr kumimoji="1" lang="zh-TW" altLang="en-US" smtClean="0"/>
              <a:t>15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080024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b="0" i="0" u="none" strike="noStrike" dirty="0">
                <a:solidFill>
                  <a:srgbClr val="303233"/>
                </a:solidFill>
                <a:effectLst/>
                <a:latin typeface="+mn-lt"/>
              </a:rPr>
              <a:t>應用程式</a:t>
            </a:r>
            <a:r>
              <a:rPr lang="en-US" altLang="zh-TW" sz="1200" b="0" i="0" u="none" strike="noStrike" dirty="0">
                <a:solidFill>
                  <a:srgbClr val="303233"/>
                </a:solidFill>
                <a:effectLst/>
                <a:latin typeface="+mn-lt"/>
              </a:rPr>
              <a:t>(</a:t>
            </a:r>
            <a:r>
              <a:rPr lang="en" altLang="zh-TW" sz="1200" b="0" i="0" u="none" strike="noStrike" dirty="0">
                <a:solidFill>
                  <a:srgbClr val="303233"/>
                </a:solidFill>
                <a:effectLst/>
                <a:latin typeface="+mn-lt"/>
              </a:rPr>
              <a:t>Application)</a:t>
            </a:r>
            <a:r>
              <a:rPr lang="zh-TW" altLang="en-US" sz="1200" b="0" i="0" u="none" strike="noStrike" dirty="0">
                <a:solidFill>
                  <a:srgbClr val="303233"/>
                </a:solidFill>
                <a:effectLst/>
                <a:latin typeface="+mn-lt"/>
              </a:rPr>
              <a:t>不會區別本地或是第三方服務，對它來說兩者都是附加的資源，透過某個 </a:t>
            </a:r>
            <a:r>
              <a:rPr lang="en" altLang="zh-TW" sz="1200" b="0" i="0" u="none" strike="noStrike" dirty="0" err="1">
                <a:solidFill>
                  <a:srgbClr val="303233"/>
                </a:solidFill>
                <a:effectLst/>
                <a:latin typeface="+mn-lt"/>
              </a:rPr>
              <a:t>url</a:t>
            </a:r>
            <a:r>
              <a:rPr lang="en" altLang="zh-TW" sz="1200" b="0" i="0" u="none" strike="noStrike" dirty="0">
                <a:solidFill>
                  <a:srgbClr val="303233"/>
                </a:solidFill>
                <a:effectLst/>
                <a:latin typeface="+mn-lt"/>
              </a:rPr>
              <a:t> </a:t>
            </a:r>
            <a:r>
              <a:rPr lang="zh-TW" altLang="en-US" sz="1200" b="0" i="0" u="none" strike="noStrike" dirty="0">
                <a:solidFill>
                  <a:srgbClr val="303233"/>
                </a:solidFill>
                <a:effectLst/>
                <a:latin typeface="+mn-lt"/>
              </a:rPr>
              <a:t>或配置的服務定</a:t>
            </a:r>
            <a:r>
              <a:rPr lang="en-US" altLang="zh-TW" sz="1200" b="0" i="0" u="none" strike="noStrike" dirty="0">
                <a:solidFill>
                  <a:srgbClr val="303233"/>
                </a:solidFill>
                <a:effectLst/>
                <a:latin typeface="+mn-lt"/>
              </a:rPr>
              <a:t>(</a:t>
            </a:r>
            <a:r>
              <a:rPr lang="en" altLang="zh-TW" sz="1200" b="0" i="0" u="none" strike="noStrike" dirty="0">
                <a:solidFill>
                  <a:srgbClr val="303233"/>
                </a:solidFill>
                <a:effectLst/>
                <a:latin typeface="+mn-lt"/>
              </a:rPr>
              <a:t>locator/credentials) </a:t>
            </a:r>
            <a:r>
              <a:rPr lang="zh-TW" altLang="en-US" sz="1200" b="0" i="0" u="none" strike="noStrike" dirty="0">
                <a:solidFill>
                  <a:srgbClr val="303233"/>
                </a:solidFill>
                <a:effectLst/>
                <a:latin typeface="+mn-lt"/>
              </a:rPr>
              <a:t>來取得數據</a:t>
            </a:r>
          </a:p>
          <a:p>
            <a:r>
              <a:rPr kumimoji="1" lang="zh-TW" altLang="en-US" sz="1200" dirty="0">
                <a:latin typeface="+mn-lt"/>
              </a:rPr>
              <a:t>若要更改ＧＣＰ換到ＡＷＳ，只需要該改ＩＰ跟ＰＯＲＴ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F58CE3-199F-7F4A-8295-215B5E459637}" type="slidenum">
              <a:rPr kumimoji="1" lang="zh-TW" altLang="en-US" smtClean="0"/>
              <a:t>16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271217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sz="1200" dirty="0">
                <a:latin typeface="+mn-lt"/>
              </a:rPr>
              <a:t>使用</a:t>
            </a:r>
            <a:r>
              <a:rPr kumimoji="1" lang="en-US" altLang="zh-TW" sz="1200" dirty="0" err="1">
                <a:latin typeface="+mn-lt"/>
              </a:rPr>
              <a:t>config.json</a:t>
            </a:r>
            <a:r>
              <a:rPr kumimoji="1" lang="zh-TW" altLang="en-US" sz="1200" dirty="0">
                <a:latin typeface="+mn-lt"/>
              </a:rPr>
              <a:t>來</a:t>
            </a:r>
            <a:r>
              <a:rPr lang="zh-TW" altLang="en-US" sz="1200" b="0" i="0" u="none" strike="noStrike" dirty="0">
                <a:solidFill>
                  <a:srgbClr val="000000"/>
                </a:solidFill>
                <a:effectLst/>
                <a:latin typeface="+mn-lt"/>
              </a:rPr>
              <a:t>嚴格分離代碼</a:t>
            </a:r>
            <a:r>
              <a:rPr lang="en-US" altLang="zh-TW" sz="1200" b="0" i="0" u="none" strike="noStrike" dirty="0">
                <a:solidFill>
                  <a:srgbClr val="000000"/>
                </a:solidFill>
                <a:effectLst/>
                <a:latin typeface="+mn-lt"/>
              </a:rPr>
              <a:t>(</a:t>
            </a:r>
            <a:r>
              <a:rPr lang="en" altLang="zh-TW" sz="1200" b="0" i="0" u="none" strike="noStrike" dirty="0">
                <a:solidFill>
                  <a:srgbClr val="000000"/>
                </a:solidFill>
                <a:effectLst/>
                <a:latin typeface="+mn-lt"/>
              </a:rPr>
              <a:t>Code)</a:t>
            </a:r>
            <a:r>
              <a:rPr lang="zh-TW" altLang="en-US" sz="1200" b="0" i="0" u="none" strike="noStrike" dirty="0">
                <a:solidFill>
                  <a:srgbClr val="000000"/>
                </a:solidFill>
                <a:effectLst/>
                <a:latin typeface="+mn-lt"/>
              </a:rPr>
              <a:t>與配置</a:t>
            </a:r>
            <a:r>
              <a:rPr lang="en-US" altLang="zh-TW" sz="1200" b="0" i="0" u="none" strike="noStrike" dirty="0">
                <a:solidFill>
                  <a:srgbClr val="000000"/>
                </a:solidFill>
                <a:effectLst/>
                <a:latin typeface="+mn-lt"/>
              </a:rPr>
              <a:t>(</a:t>
            </a:r>
            <a:r>
              <a:rPr lang="en" altLang="zh-TW" sz="1200" b="0" i="0" u="none" strike="noStrike" dirty="0">
                <a:solidFill>
                  <a:srgbClr val="000000"/>
                </a:solidFill>
                <a:effectLst/>
                <a:latin typeface="+mn-lt"/>
              </a:rPr>
              <a:t>Config)</a:t>
            </a:r>
            <a:endParaRPr lang="en-US" altLang="zh-TW" sz="1200" b="0" i="0" u="none" strike="noStrike" dirty="0">
              <a:solidFill>
                <a:srgbClr val="000000"/>
              </a:solidFill>
              <a:effectLst/>
              <a:latin typeface="+mn-lt"/>
            </a:endParaRPr>
          </a:p>
          <a:p>
            <a:r>
              <a:rPr lang="zh-TW" altLang="en-US" sz="1200" b="0" i="0" u="none" strike="noStrike" dirty="0">
                <a:solidFill>
                  <a:srgbClr val="000000"/>
                </a:solidFill>
                <a:effectLst/>
                <a:latin typeface="+mn-lt"/>
              </a:rPr>
              <a:t>建立連線時需要的連線設定</a:t>
            </a:r>
            <a:endParaRPr kumimoji="1" lang="zh-TW" altLang="en-US" sz="1200" dirty="0">
              <a:latin typeface="+mn-lt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F58CE3-199F-7F4A-8295-215B5E459637}" type="slidenum">
              <a:rPr kumimoji="1" lang="zh-TW" altLang="en-US" smtClean="0"/>
              <a:t>17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6479792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sz="1200" kern="100" dirty="0">
              <a:solidFill>
                <a:srgbClr val="374151"/>
              </a:solidFill>
              <a:effectLst/>
              <a:latin typeface="+mn-lt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" altLang="zh-TW" sz="1200" b="0" i="0" dirty="0">
                <a:solidFill>
                  <a:srgbClr val="374151"/>
                </a:solidFill>
                <a:effectLst/>
                <a:latin typeface="+mn-lt"/>
              </a:rPr>
              <a:t>docker build </a:t>
            </a:r>
            <a:r>
              <a:rPr lang="zh-TW" altLang="en-US" sz="1200" b="0" i="0" dirty="0">
                <a:solidFill>
                  <a:srgbClr val="374151"/>
                </a:solidFill>
                <a:effectLst/>
                <a:latin typeface="+mn-lt"/>
              </a:rPr>
              <a:t>用於構建 </a:t>
            </a:r>
            <a:r>
              <a:rPr lang="en" altLang="zh-TW" sz="1200" b="0" i="0" dirty="0">
                <a:solidFill>
                  <a:srgbClr val="374151"/>
                </a:solidFill>
                <a:effectLst/>
                <a:latin typeface="+mn-lt"/>
              </a:rPr>
              <a:t>Docker </a:t>
            </a:r>
            <a:r>
              <a:rPr lang="en-US" altLang="zh-TW" sz="1200" b="0" i="0" dirty="0">
                <a:solidFill>
                  <a:srgbClr val="374151"/>
                </a:solidFill>
                <a:effectLst/>
                <a:latin typeface="+mn-lt"/>
              </a:rPr>
              <a:t>image</a:t>
            </a:r>
            <a:r>
              <a:rPr lang="zh-TW" altLang="en-US" sz="1200" b="0" i="0" dirty="0">
                <a:solidFill>
                  <a:srgbClr val="374151"/>
                </a:solidFill>
                <a:effectLst/>
                <a:latin typeface="+mn-lt"/>
              </a:rPr>
              <a:t>。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" altLang="zh-TW" sz="1200" b="0" i="0" dirty="0">
                <a:solidFill>
                  <a:srgbClr val="374151"/>
                </a:solidFill>
                <a:effectLst/>
                <a:latin typeface="+mn-lt"/>
              </a:rPr>
              <a:t>docker push </a:t>
            </a:r>
            <a:r>
              <a:rPr lang="zh-TW" altLang="en-US" sz="1200" b="0" i="0" dirty="0">
                <a:solidFill>
                  <a:srgbClr val="374151"/>
                </a:solidFill>
                <a:effectLst/>
                <a:latin typeface="+mn-lt"/>
              </a:rPr>
              <a:t>用於將</a:t>
            </a:r>
            <a:r>
              <a:rPr lang="en-US" altLang="zh-TW" sz="1200" b="0" i="0" dirty="0">
                <a:solidFill>
                  <a:srgbClr val="374151"/>
                </a:solidFill>
                <a:effectLst/>
                <a:latin typeface="+mn-lt"/>
              </a:rPr>
              <a:t>image </a:t>
            </a:r>
            <a:r>
              <a:rPr lang="zh-TW" altLang="en-US" sz="1200" b="0" i="0" dirty="0">
                <a:solidFill>
                  <a:srgbClr val="374151"/>
                </a:solidFill>
                <a:effectLst/>
                <a:latin typeface="+mn-lt"/>
              </a:rPr>
              <a:t>推送到 </a:t>
            </a:r>
            <a:r>
              <a:rPr lang="en" altLang="zh-TW" sz="1200" b="0" i="0" dirty="0">
                <a:solidFill>
                  <a:srgbClr val="374151"/>
                </a:solidFill>
                <a:effectLst/>
                <a:latin typeface="+mn-lt"/>
              </a:rPr>
              <a:t>Docker Registry</a:t>
            </a:r>
            <a:r>
              <a:rPr lang="zh-TW" altLang="en" sz="1200" b="0" i="0" dirty="0">
                <a:solidFill>
                  <a:srgbClr val="374151"/>
                </a:solidFill>
                <a:effectLst/>
                <a:latin typeface="+mn-lt"/>
              </a:rPr>
              <a:t>。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" altLang="zh-TW" sz="1200" b="0" i="0" dirty="0">
                <a:solidFill>
                  <a:srgbClr val="374151"/>
                </a:solidFill>
                <a:effectLst/>
                <a:latin typeface="+mn-lt"/>
              </a:rPr>
              <a:t>docker run </a:t>
            </a:r>
            <a:r>
              <a:rPr lang="zh-TW" altLang="en-US" sz="1200" b="0" i="0" dirty="0">
                <a:solidFill>
                  <a:srgbClr val="374151"/>
                </a:solidFill>
                <a:effectLst/>
                <a:latin typeface="+mn-lt"/>
              </a:rPr>
              <a:t>用在 </a:t>
            </a:r>
            <a:r>
              <a:rPr lang="en" altLang="zh-TW" sz="1200" b="0" i="0" dirty="0">
                <a:solidFill>
                  <a:srgbClr val="374151"/>
                </a:solidFill>
                <a:effectLst/>
                <a:latin typeface="+mn-lt"/>
              </a:rPr>
              <a:t>Docker </a:t>
            </a:r>
            <a:r>
              <a:rPr lang="zh-TW" altLang="en-US" sz="1200" b="0" i="0" dirty="0">
                <a:solidFill>
                  <a:srgbClr val="374151"/>
                </a:solidFill>
                <a:effectLst/>
                <a:latin typeface="+mn-lt"/>
              </a:rPr>
              <a:t>上運行容器。</a:t>
            </a:r>
          </a:p>
          <a:p>
            <a:endParaRPr lang="zh-TW" altLang="zh-TW" sz="1200" kern="100" dirty="0">
              <a:effectLst/>
              <a:latin typeface="+mn-lt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endParaRPr kumimoji="1" lang="zh-TW" altLang="en-US" sz="1200" dirty="0">
              <a:latin typeface="+mn-lt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F58CE3-199F-7F4A-8295-215B5E459637}" type="slidenum">
              <a:rPr kumimoji="1" lang="zh-TW" altLang="en-US" smtClean="0"/>
              <a:t>18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050101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lvl="0" indent="-342900">
              <a:buFont typeface="Wingdings" pitchFamily="2" charset="2"/>
              <a:buChar char=""/>
            </a:pPr>
            <a:r>
              <a:rPr lang="zh-TW" altLang="zh-TW" sz="1200" kern="100" dirty="0">
                <a:effectLst/>
                <a:latin typeface="+mn-lt"/>
                <a:ea typeface="BiauKai" panose="02010601000101010101" pitchFamily="2" charset="-120"/>
                <a:cs typeface="Times New Roman" panose="02020603050405020304" pitchFamily="18" charset="0"/>
              </a:rPr>
              <a:t>透過 </a:t>
            </a:r>
            <a:r>
              <a:rPr lang="en-US" altLang="zh-TW" sz="1200" kern="100" dirty="0">
                <a:effectLst/>
                <a:latin typeface="+mn-lt"/>
                <a:ea typeface="BiauKai" panose="02010601000101010101" pitchFamily="2" charset="-120"/>
                <a:cs typeface="Times New Roman" panose="02020603050405020304" pitchFamily="18" charset="0"/>
              </a:rPr>
              <a:t>port </a:t>
            </a:r>
            <a:r>
              <a:rPr lang="zh-TW" altLang="zh-TW" sz="1200" kern="100" dirty="0">
                <a:effectLst/>
                <a:latin typeface="+mn-lt"/>
                <a:ea typeface="BiauKai" panose="02010601000101010101" pitchFamily="2" charset="-120"/>
                <a:cs typeface="Times New Roman" panose="02020603050405020304" pitchFamily="18" charset="0"/>
              </a:rPr>
              <a:t>綁定來提供服務。主要避免撞</a:t>
            </a:r>
            <a:r>
              <a:rPr lang="en-US" altLang="zh-TW" sz="1200" kern="100" dirty="0">
                <a:effectLst/>
                <a:latin typeface="+mn-lt"/>
                <a:ea typeface="BiauKai" panose="02010601000101010101" pitchFamily="2" charset="-120"/>
                <a:cs typeface="Times New Roman" panose="02020603050405020304" pitchFamily="18" charset="0"/>
              </a:rPr>
              <a:t>port</a:t>
            </a:r>
            <a:r>
              <a:rPr lang="zh-TW" altLang="zh-TW" sz="1200" kern="100" dirty="0">
                <a:effectLst/>
                <a:latin typeface="+mn-lt"/>
                <a:ea typeface="BiauKai" panose="02010601000101010101" pitchFamily="2" charset="-120"/>
                <a:cs typeface="Times New Roman" panose="02020603050405020304" pitchFamily="18" charset="0"/>
              </a:rPr>
              <a:t>及讓應用知道去哪訪問服務。</a:t>
            </a:r>
            <a:endParaRPr lang="zh-TW" altLang="zh-TW" sz="1200" kern="100" dirty="0">
              <a:effectLst/>
              <a:latin typeface="+mn-lt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endParaRPr kumimoji="1" lang="zh-TW" altLang="en-US" sz="1200" dirty="0">
              <a:latin typeface="+mn-lt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F58CE3-199F-7F4A-8295-215B5E459637}" type="slidenum">
              <a:rPr kumimoji="1" lang="zh-TW" altLang="en-US" smtClean="0"/>
              <a:t>19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219272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F58CE3-199F-7F4A-8295-215B5E459637}" type="slidenum">
              <a:rPr kumimoji="1" lang="zh-TW" altLang="en-US" smtClean="0"/>
              <a:t>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6337467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TW" altLang="en-US" sz="1200" b="0" i="0" u="none" strike="noStrike" dirty="0">
                <a:solidFill>
                  <a:srgbClr val="000000"/>
                </a:solidFill>
                <a:effectLst/>
                <a:latin typeface="+mn-lt"/>
              </a:rPr>
              <a:t>快速啟動、優雅停止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TW" altLang="en-US" sz="1200" b="0" i="0" u="none" strike="noStrike" dirty="0">
                <a:solidFill>
                  <a:srgbClr val="000000"/>
                </a:solidFill>
                <a:effectLst/>
                <a:latin typeface="+mn-lt"/>
              </a:rPr>
              <a:t>收到終止信號</a:t>
            </a:r>
            <a:r>
              <a:rPr lang="en-US" altLang="zh-TW" sz="1200" b="0" i="0" u="none" strike="noStrike" dirty="0">
                <a:solidFill>
                  <a:srgbClr val="000000"/>
                </a:solidFill>
                <a:effectLst/>
                <a:latin typeface="+mn-lt"/>
              </a:rPr>
              <a:t>(</a:t>
            </a:r>
            <a:r>
              <a:rPr lang="en" altLang="zh-TW" sz="1200" b="0" i="0" u="none" strike="noStrike" dirty="0">
                <a:solidFill>
                  <a:srgbClr val="000000"/>
                </a:solidFill>
                <a:effectLst/>
                <a:latin typeface="+mn-lt"/>
              </a:rPr>
              <a:t>SIGTERM)</a:t>
            </a:r>
            <a:r>
              <a:rPr lang="zh-TW" altLang="en-US" sz="1200" b="0" i="0" u="none" strike="noStrike" dirty="0">
                <a:solidFill>
                  <a:srgbClr val="000000"/>
                </a:solidFill>
                <a:effectLst/>
                <a:latin typeface="+mn-lt"/>
              </a:rPr>
              <a:t>就會優雅的終止，也就是停止監聽服務的 </a:t>
            </a:r>
            <a:r>
              <a:rPr lang="en" altLang="zh-TW" sz="1200" b="0" i="0" u="none" strike="noStrike" dirty="0">
                <a:solidFill>
                  <a:srgbClr val="000000"/>
                </a:solidFill>
                <a:effectLst/>
                <a:latin typeface="+mn-lt"/>
              </a:rPr>
              <a:t>Port </a:t>
            </a:r>
            <a:r>
              <a:rPr lang="zh-TW" altLang="en-US" sz="1200" b="0" i="0" u="none" strike="noStrike" dirty="0">
                <a:solidFill>
                  <a:srgbClr val="000000"/>
                </a:solidFill>
                <a:effectLst/>
                <a:latin typeface="+mn-lt"/>
              </a:rPr>
              <a:t>拒絕所有的請求，執行完當前已請求的服務，然後退出</a:t>
            </a:r>
          </a:p>
          <a:p>
            <a:r>
              <a:rPr lang="zh-TW" altLang="en-US" sz="1200" b="0" i="0" dirty="0">
                <a:solidFill>
                  <a:srgbClr val="DBDEE1"/>
                </a:solidFill>
                <a:effectLst/>
                <a:latin typeface="+mn-lt"/>
              </a:rPr>
              <a:t>下</a:t>
            </a:r>
            <a:r>
              <a:rPr lang="en" altLang="zh-TW" sz="1200" b="0" i="0" dirty="0">
                <a:solidFill>
                  <a:srgbClr val="DBDEE1"/>
                </a:solidFill>
                <a:effectLst/>
                <a:latin typeface="+mn-lt"/>
              </a:rPr>
              <a:t>stop</a:t>
            </a:r>
            <a:r>
              <a:rPr lang="zh-TW" altLang="en-US" sz="1200" b="0" i="0" dirty="0">
                <a:solidFill>
                  <a:srgbClr val="DBDEE1"/>
                </a:solidFill>
                <a:effectLst/>
                <a:latin typeface="+mn-lt"/>
              </a:rPr>
              <a:t>的時候 會送一個</a:t>
            </a:r>
            <a:r>
              <a:rPr lang="en" altLang="zh-TW" sz="1200" b="0" i="0" dirty="0">
                <a:solidFill>
                  <a:srgbClr val="DBDEE1"/>
                </a:solidFill>
                <a:effectLst/>
                <a:latin typeface="+mn-lt"/>
              </a:rPr>
              <a:t>stop </a:t>
            </a:r>
            <a:r>
              <a:rPr lang="zh-TW" altLang="en-US" sz="1200" b="0" i="0" dirty="0">
                <a:solidFill>
                  <a:srgbClr val="DBDEE1"/>
                </a:solidFill>
                <a:effectLst/>
                <a:latin typeface="+mn-lt"/>
              </a:rPr>
              <a:t>的</a:t>
            </a:r>
            <a:r>
              <a:rPr lang="en" altLang="zh-TW" sz="1200" b="0" i="0" dirty="0">
                <a:solidFill>
                  <a:srgbClr val="DBDEE1"/>
                </a:solidFill>
                <a:effectLst/>
                <a:latin typeface="+mn-lt"/>
              </a:rPr>
              <a:t>signal </a:t>
            </a:r>
            <a:r>
              <a:rPr lang="zh-TW" altLang="en-US" sz="1200" b="0" i="0" dirty="0">
                <a:solidFill>
                  <a:srgbClr val="DBDEE1"/>
                </a:solidFill>
                <a:effectLst/>
                <a:latin typeface="+mn-lt"/>
              </a:rPr>
              <a:t>讓</a:t>
            </a:r>
            <a:r>
              <a:rPr lang="en" altLang="zh-TW" sz="1200" b="0" i="0" dirty="0">
                <a:solidFill>
                  <a:srgbClr val="DBDEE1"/>
                </a:solidFill>
                <a:effectLst/>
                <a:latin typeface="+mn-lt"/>
              </a:rPr>
              <a:t>container</a:t>
            </a:r>
            <a:r>
              <a:rPr lang="zh-TW" altLang="en-US" sz="1200" b="0" i="0" dirty="0">
                <a:solidFill>
                  <a:srgbClr val="DBDEE1"/>
                </a:solidFill>
                <a:effectLst/>
                <a:latin typeface="+mn-lt"/>
              </a:rPr>
              <a:t>安全結束</a:t>
            </a:r>
            <a:endParaRPr lang="en-US" altLang="zh-TW" sz="1200" b="0" i="0" dirty="0">
              <a:solidFill>
                <a:srgbClr val="DBDEE1"/>
              </a:solidFill>
              <a:effectLst/>
              <a:latin typeface="+mn-lt"/>
            </a:endParaRPr>
          </a:p>
          <a:p>
            <a:endParaRPr kumimoji="1" lang="zh-TW" altLang="en-US" sz="1200" dirty="0">
              <a:latin typeface="+mn-lt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F58CE3-199F-7F4A-8295-215B5E459637}" type="slidenum">
              <a:rPr kumimoji="1" lang="zh-TW" altLang="en-US" smtClean="0"/>
              <a:t>20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503658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+mj-lt"/>
              <a:buAutoNum type="arabicPeriod"/>
            </a:pPr>
            <a:r>
              <a:rPr lang="zh-TW" altLang="en-US" b="0" i="0" dirty="0">
                <a:solidFill>
                  <a:srgbClr val="374151"/>
                </a:solidFill>
                <a:effectLst/>
                <a:latin typeface="+mn-lt"/>
              </a:rPr>
              <a:t>相同的構建工具：確保在開發和生產環境中使用相同的構建工具，以避免由於構建過程的不一致性而導致的問題。例如，使用相同版本的構建工具和依賴項管理器。</a:t>
            </a:r>
          </a:p>
          <a:p>
            <a:pPr algn="l">
              <a:buFont typeface="+mj-lt"/>
              <a:buAutoNum type="arabicPeriod"/>
            </a:pPr>
            <a:r>
              <a:rPr lang="zh-TW" altLang="en-US" b="0" i="0" dirty="0">
                <a:solidFill>
                  <a:srgbClr val="374151"/>
                </a:solidFill>
                <a:effectLst/>
                <a:latin typeface="+mn-lt"/>
              </a:rPr>
              <a:t>相同的配置管理：將配置信息存儲在可管理的位置，確保開發和生產環境都使用相同的配置。這可以通過使用配置管理工具（如</a:t>
            </a:r>
            <a:r>
              <a:rPr lang="en" altLang="zh-TW" b="0" i="0" dirty="0">
                <a:solidFill>
                  <a:srgbClr val="374151"/>
                </a:solidFill>
                <a:effectLst/>
                <a:latin typeface="+mn-lt"/>
              </a:rPr>
              <a:t>Ansible</a:t>
            </a:r>
            <a:r>
              <a:rPr lang="zh-TW" altLang="en" b="0" i="0" dirty="0">
                <a:solidFill>
                  <a:srgbClr val="374151"/>
                </a:solidFill>
                <a:effectLst/>
                <a:latin typeface="+mn-lt"/>
              </a:rPr>
              <a:t>、</a:t>
            </a:r>
            <a:r>
              <a:rPr lang="en" altLang="zh-TW" b="0" i="0" dirty="0">
                <a:solidFill>
                  <a:srgbClr val="374151"/>
                </a:solidFill>
                <a:effectLst/>
                <a:latin typeface="+mn-lt"/>
              </a:rPr>
              <a:t>Chef</a:t>
            </a:r>
            <a:r>
              <a:rPr lang="zh-TW" altLang="en-US" b="0" i="0" dirty="0">
                <a:solidFill>
                  <a:srgbClr val="374151"/>
                </a:solidFill>
                <a:effectLst/>
                <a:latin typeface="+mn-lt"/>
              </a:rPr>
              <a:t>或</a:t>
            </a:r>
            <a:r>
              <a:rPr lang="en" altLang="zh-TW" b="0" i="0" dirty="0">
                <a:solidFill>
                  <a:srgbClr val="374151"/>
                </a:solidFill>
                <a:effectLst/>
                <a:latin typeface="+mn-lt"/>
              </a:rPr>
              <a:t>Puppet</a:t>
            </a:r>
            <a:r>
              <a:rPr lang="zh-TW" altLang="en" b="0" i="0" dirty="0">
                <a:solidFill>
                  <a:srgbClr val="374151"/>
                </a:solidFill>
                <a:effectLst/>
                <a:latin typeface="+mn-lt"/>
              </a:rPr>
              <a:t>）</a:t>
            </a:r>
            <a:r>
              <a:rPr lang="zh-TW" altLang="en-US" b="0" i="0" dirty="0">
                <a:solidFill>
                  <a:srgbClr val="374151"/>
                </a:solidFill>
                <a:effectLst/>
                <a:latin typeface="+mn-lt"/>
              </a:rPr>
              <a:t>來實現。</a:t>
            </a:r>
          </a:p>
          <a:p>
            <a:pPr algn="l">
              <a:buFont typeface="+mj-lt"/>
              <a:buAutoNum type="arabicPeriod"/>
            </a:pPr>
            <a:r>
              <a:rPr lang="zh-TW" altLang="en-US" b="0" i="0" dirty="0">
                <a:solidFill>
                  <a:srgbClr val="374151"/>
                </a:solidFill>
                <a:effectLst/>
                <a:latin typeface="+mn-lt"/>
              </a:rPr>
              <a:t>相同的依賴管理：確保開發和生產環境使用相同的依賴版本。使用包管理工具（如</a:t>
            </a:r>
            <a:r>
              <a:rPr lang="en" altLang="zh-TW" b="0" i="0" dirty="0" err="1">
                <a:solidFill>
                  <a:srgbClr val="374151"/>
                </a:solidFill>
                <a:effectLst/>
                <a:latin typeface="+mn-lt"/>
              </a:rPr>
              <a:t>npm</a:t>
            </a:r>
            <a:r>
              <a:rPr lang="zh-TW" altLang="en" b="0" i="0" dirty="0">
                <a:solidFill>
                  <a:srgbClr val="374151"/>
                </a:solidFill>
                <a:effectLst/>
                <a:latin typeface="+mn-lt"/>
              </a:rPr>
              <a:t>、</a:t>
            </a:r>
            <a:r>
              <a:rPr lang="en" altLang="zh-TW" b="0" i="0" dirty="0">
                <a:solidFill>
                  <a:srgbClr val="374151"/>
                </a:solidFill>
                <a:effectLst/>
                <a:latin typeface="+mn-lt"/>
              </a:rPr>
              <a:t>Maven</a:t>
            </a:r>
            <a:r>
              <a:rPr lang="zh-TW" altLang="en-US" b="0" i="0" dirty="0">
                <a:solidFill>
                  <a:srgbClr val="374151"/>
                </a:solidFill>
                <a:effectLst/>
                <a:latin typeface="+mn-lt"/>
              </a:rPr>
              <a:t>或</a:t>
            </a:r>
            <a:r>
              <a:rPr lang="en" altLang="zh-TW" b="0" i="0" dirty="0">
                <a:solidFill>
                  <a:srgbClr val="374151"/>
                </a:solidFill>
                <a:effectLst/>
                <a:latin typeface="+mn-lt"/>
              </a:rPr>
              <a:t>pip</a:t>
            </a:r>
            <a:r>
              <a:rPr lang="zh-TW" altLang="en" b="0" i="0" dirty="0">
                <a:solidFill>
                  <a:srgbClr val="374151"/>
                </a:solidFill>
                <a:effectLst/>
                <a:latin typeface="+mn-lt"/>
              </a:rPr>
              <a:t>）</a:t>
            </a:r>
            <a:r>
              <a:rPr lang="zh-TW" altLang="en-US" b="0" i="0" dirty="0">
                <a:solidFill>
                  <a:srgbClr val="374151"/>
                </a:solidFill>
                <a:effectLst/>
                <a:latin typeface="+mn-lt"/>
              </a:rPr>
              <a:t>來管理依賴項，並使用版本控制系統（如</a:t>
            </a:r>
            <a:r>
              <a:rPr lang="en" altLang="zh-TW" b="0" i="0" dirty="0">
                <a:solidFill>
                  <a:srgbClr val="374151"/>
                </a:solidFill>
                <a:effectLst/>
                <a:latin typeface="+mn-lt"/>
              </a:rPr>
              <a:t>Git</a:t>
            </a:r>
            <a:r>
              <a:rPr lang="zh-TW" altLang="en" b="0" i="0" dirty="0">
                <a:solidFill>
                  <a:srgbClr val="374151"/>
                </a:solidFill>
                <a:effectLst/>
                <a:latin typeface="+mn-lt"/>
              </a:rPr>
              <a:t>）</a:t>
            </a:r>
            <a:r>
              <a:rPr lang="zh-TW" altLang="en-US" b="0" i="0" dirty="0">
                <a:solidFill>
                  <a:srgbClr val="374151"/>
                </a:solidFill>
                <a:effectLst/>
                <a:latin typeface="+mn-lt"/>
              </a:rPr>
              <a:t>來跟踪依賴項的版本。</a:t>
            </a:r>
            <a:endParaRPr kumimoji="1" lang="zh-TW" altLang="en-US" dirty="0">
              <a:latin typeface="+mn-lt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F58CE3-199F-7F4A-8295-215B5E459637}" type="slidenum">
              <a:rPr kumimoji="1" lang="zh-TW" altLang="en-US" smtClean="0"/>
              <a:t>21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56365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>
                <a:latin typeface="+mn-lt"/>
              </a:rPr>
              <a:t>通過在運行容器時使用指令</a:t>
            </a:r>
            <a:r>
              <a:rPr kumimoji="1" lang="en-US" altLang="zh-TW" dirty="0">
                <a:latin typeface="+mn-lt"/>
              </a:rPr>
              <a:t>--</a:t>
            </a:r>
            <a:r>
              <a:rPr kumimoji="1" lang="en" altLang="zh-TW" dirty="0">
                <a:latin typeface="+mn-lt"/>
              </a:rPr>
              <a:t>log-driver</a:t>
            </a:r>
            <a:r>
              <a:rPr kumimoji="1" lang="zh-TW" altLang="en-US" dirty="0">
                <a:latin typeface="+mn-lt"/>
              </a:rPr>
              <a:t>參數來配置</a:t>
            </a:r>
            <a:r>
              <a:rPr kumimoji="1" lang="en-US" altLang="zh-TW" dirty="0">
                <a:latin typeface="+mn-lt"/>
              </a:rPr>
              <a:t>log</a:t>
            </a:r>
            <a:r>
              <a:rPr kumimoji="1" lang="zh-TW" altLang="en-US" dirty="0">
                <a:latin typeface="+mn-lt"/>
              </a:rPr>
              <a:t>驅動程序。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F58CE3-199F-7F4A-8295-215B5E459637}" type="slidenum">
              <a:rPr kumimoji="1" lang="zh-TW" altLang="en-US" smtClean="0"/>
              <a:t>22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4136980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F58CE3-199F-7F4A-8295-215B5E459637}" type="slidenum">
              <a:rPr kumimoji="1" lang="zh-TW" altLang="en-US" smtClean="0"/>
              <a:t>23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885755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F58CE3-199F-7F4A-8295-215B5E459637}" type="slidenum">
              <a:rPr kumimoji="1" lang="zh-TW" altLang="en-US" smtClean="0"/>
              <a:t>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487340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F58CE3-199F-7F4A-8295-215B5E459637}" type="slidenum">
              <a:rPr kumimoji="1" lang="zh-TW" altLang="en-US" smtClean="0"/>
              <a:t>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680107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F58CE3-199F-7F4A-8295-215B5E459637}" type="slidenum">
              <a:rPr kumimoji="1" lang="zh-TW" altLang="en-US" smtClean="0"/>
              <a:t>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107081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zh-TW" altLang="en-US" b="0" i="0" dirty="0">
                <a:solidFill>
                  <a:srgbClr val="374151"/>
                </a:solidFill>
                <a:effectLst/>
                <a:latin typeface="+mn-lt"/>
              </a:rPr>
              <a:t>簡單明瞭的頁面，首頁非常酷</a:t>
            </a:r>
            <a:br>
              <a:rPr lang="en" altLang="zh-TW" b="0" i="0" dirty="0">
                <a:solidFill>
                  <a:srgbClr val="374151"/>
                </a:solidFill>
                <a:effectLst/>
                <a:latin typeface="+mn-lt"/>
              </a:rPr>
            </a:br>
            <a:endParaRPr kumimoji="1" lang="zh-TW" altLang="en-US" dirty="0">
              <a:latin typeface="+mn-lt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F58CE3-199F-7F4A-8295-215B5E459637}" type="slidenum">
              <a:rPr kumimoji="1" lang="zh-TW" altLang="en-US" smtClean="0"/>
              <a:t>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28857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zh-TW" altLang="en-US" b="0" i="0" dirty="0">
                <a:solidFill>
                  <a:srgbClr val="374151"/>
                </a:solidFill>
                <a:effectLst/>
                <a:latin typeface="+mn-lt"/>
              </a:rPr>
              <a:t>使用上非常直觀、直覺，符合使用者經驗</a:t>
            </a:r>
            <a:br>
              <a:rPr lang="en" altLang="zh-TW" b="0" i="0" dirty="0">
                <a:solidFill>
                  <a:srgbClr val="374151"/>
                </a:solidFill>
                <a:effectLst/>
                <a:latin typeface="Söhne"/>
              </a:rPr>
            </a:b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F58CE3-199F-7F4A-8295-215B5E459637}" type="slidenum">
              <a:rPr kumimoji="1" lang="zh-TW" altLang="en-US" smtClean="0"/>
              <a:t>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906361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zh-TW" altLang="en-US" sz="1200" dirty="0">
                <a:effectLst/>
                <a:latin typeface="+mn-lt"/>
              </a:rPr>
              <a:t>使用</a:t>
            </a:r>
            <a:r>
              <a:rPr lang="en-US" altLang="zh-TW" sz="1200" dirty="0">
                <a:effectLst/>
                <a:latin typeface="+mn-lt"/>
              </a:rPr>
              <a:t>React</a:t>
            </a:r>
            <a:r>
              <a:rPr lang="zh-TW" altLang="en-US" sz="1200" b="0" i="0" dirty="0">
                <a:solidFill>
                  <a:srgbClr val="374151"/>
                </a:solidFill>
                <a:effectLst/>
                <a:latin typeface="+mn-lt"/>
              </a:rPr>
              <a:t>設計和開發前端界面</a:t>
            </a:r>
            <a:endParaRPr lang="en-US" altLang="zh-TW" sz="1200" b="0" i="0" dirty="0">
              <a:solidFill>
                <a:srgbClr val="374151"/>
              </a:solidFill>
              <a:effectLst/>
              <a:latin typeface="+mn-lt"/>
            </a:endParaRPr>
          </a:p>
          <a:p>
            <a:pPr>
              <a:buFont typeface="+mj-lt"/>
              <a:buAutoNum type="arabicPeriod"/>
            </a:pPr>
            <a:r>
              <a:rPr lang="zh-TW" altLang="en-US" sz="1200" b="0" i="0" dirty="0">
                <a:solidFill>
                  <a:srgbClr val="374151"/>
                </a:solidFill>
                <a:effectLst/>
                <a:latin typeface="+mn-lt"/>
              </a:rPr>
              <a:t>連接後端 </a:t>
            </a:r>
            <a:r>
              <a:rPr lang="en" altLang="zh-TW" sz="1200" b="0" i="0" dirty="0">
                <a:solidFill>
                  <a:srgbClr val="374151"/>
                </a:solidFill>
                <a:effectLst/>
                <a:latin typeface="+mn-lt"/>
              </a:rPr>
              <a:t>API</a:t>
            </a:r>
            <a:r>
              <a:rPr lang="zh-TW" altLang="en-US" sz="1200" b="0" i="0" dirty="0">
                <a:solidFill>
                  <a:srgbClr val="374151"/>
                </a:solidFill>
                <a:effectLst/>
                <a:latin typeface="+mn-lt"/>
              </a:rPr>
              <a:t>，向後端發送ＰＯＳＴ請求，期望得到一個ＪＳＯＮ檔</a:t>
            </a:r>
            <a:endParaRPr lang="en-US" altLang="zh-TW" sz="1200" b="0" i="0" dirty="0">
              <a:solidFill>
                <a:srgbClr val="374151"/>
              </a:solidFill>
              <a:effectLst/>
              <a:latin typeface="+mn-lt"/>
            </a:endParaRPr>
          </a:p>
          <a:p>
            <a:pPr>
              <a:buFont typeface="+mj-lt"/>
              <a:buAutoNum type="arabicPeriod"/>
            </a:pPr>
            <a:r>
              <a:rPr lang="zh-TW" altLang="en-US" sz="1200" b="0" i="0" dirty="0">
                <a:solidFill>
                  <a:srgbClr val="374151"/>
                </a:solidFill>
                <a:effectLst/>
                <a:latin typeface="+mn-lt"/>
              </a:rPr>
              <a:t>若後端在</a:t>
            </a:r>
            <a:r>
              <a:rPr lang="en-US" altLang="zh-TW" sz="1200" b="0" i="0" dirty="0">
                <a:solidFill>
                  <a:srgbClr val="374151"/>
                </a:solidFill>
                <a:effectLst/>
                <a:latin typeface="+mn-lt"/>
              </a:rPr>
              <a:t>cache</a:t>
            </a:r>
            <a:r>
              <a:rPr lang="zh-TW" altLang="en-US" sz="1200" b="0" i="0" dirty="0">
                <a:solidFill>
                  <a:srgbClr val="374151"/>
                </a:solidFill>
                <a:effectLst/>
                <a:latin typeface="+mn-lt"/>
              </a:rPr>
              <a:t>或資料庫已有資料，直接返回所需資料。否則後端執行爬蟲，爬取所需資料，並存入資料庫，回傳資料給前端。</a:t>
            </a:r>
            <a:endParaRPr lang="en-US" altLang="zh-TW" sz="1200" b="0" i="0" dirty="0">
              <a:solidFill>
                <a:srgbClr val="374151"/>
              </a:solidFill>
              <a:effectLst/>
              <a:latin typeface="+mn-lt"/>
            </a:endParaRPr>
          </a:p>
          <a:p>
            <a:pPr>
              <a:buFont typeface="+mj-lt"/>
              <a:buAutoNum type="arabicPeriod"/>
            </a:pPr>
            <a:endParaRPr lang="en-US" altLang="zh-TW" sz="2800" b="0" i="0" dirty="0">
              <a:solidFill>
                <a:srgbClr val="374151"/>
              </a:solidFill>
              <a:effectLst/>
              <a:latin typeface="Söhne"/>
            </a:endParaRPr>
          </a:p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F58CE3-199F-7F4A-8295-215B5E459637}" type="slidenum">
              <a:rPr kumimoji="1" lang="zh-TW" altLang="en-US" smtClean="0"/>
              <a:t>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108701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endParaRPr lang="en-US" altLang="zh-TW" sz="2800" b="0" i="0" dirty="0">
              <a:solidFill>
                <a:srgbClr val="374151"/>
              </a:solidFill>
              <a:effectLst/>
              <a:latin typeface="Söhne"/>
            </a:endParaRPr>
          </a:p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F58CE3-199F-7F4A-8295-215B5E459637}" type="slidenum">
              <a:rPr kumimoji="1" lang="zh-TW" altLang="en-US" smtClean="0"/>
              <a:t>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77585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22AA67AF-3C6E-D046-B654-BFFDB70A892E}" type="datetimeFigureOut">
              <a:rPr kumimoji="1" lang="zh-TW" altLang="en-US" smtClean="0"/>
              <a:t>2023/6/7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C38F74B7-D60A-2944-92C8-45383750E76D}" type="slidenum">
              <a:rPr kumimoji="1" lang="zh-TW" altLang="en-US" smtClean="0"/>
              <a:t>‹#›</a:t>
            </a:fld>
            <a:endParaRPr kumimoji="1" lang="zh-TW" altLang="en-US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23828529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AA67AF-3C6E-D046-B654-BFFDB70A892E}" type="datetimeFigureOut">
              <a:rPr kumimoji="1" lang="zh-TW" altLang="en-US" smtClean="0"/>
              <a:t>2023/6/7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F74B7-D60A-2944-92C8-45383750E76D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107774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AA67AF-3C6E-D046-B654-BFFDB70A892E}" type="datetimeFigureOut">
              <a:rPr kumimoji="1" lang="zh-TW" altLang="en-US" smtClean="0"/>
              <a:t>2023/6/7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F74B7-D60A-2944-92C8-45383750E76D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948627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AA67AF-3C6E-D046-B654-BFFDB70A892E}" type="datetimeFigureOut">
              <a:rPr kumimoji="1" lang="zh-TW" altLang="en-US" smtClean="0"/>
              <a:t>2023/6/7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F74B7-D60A-2944-92C8-45383750E76D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787454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2AA67AF-3C6E-D046-B654-BFFDB70A892E}" type="datetimeFigureOut">
              <a:rPr kumimoji="1" lang="zh-TW" altLang="en-US" smtClean="0"/>
              <a:t>2023/6/7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38F74B7-D60A-2944-92C8-45383750E76D}" type="slidenum">
              <a:rPr kumimoji="1" lang="zh-TW" altLang="en-US" smtClean="0"/>
              <a:t>‹#›</a:t>
            </a:fld>
            <a:endParaRPr kumimoji="1" lang="zh-TW" altLang="en-US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12926800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AA67AF-3C6E-D046-B654-BFFDB70A892E}" type="datetimeFigureOut">
              <a:rPr kumimoji="1" lang="zh-TW" altLang="en-US" smtClean="0"/>
              <a:t>2023/6/7</a:t>
            </a:fld>
            <a:endParaRPr kumimoji="1"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F74B7-D60A-2944-92C8-45383750E76D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354561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AA67AF-3C6E-D046-B654-BFFDB70A892E}" type="datetimeFigureOut">
              <a:rPr kumimoji="1" lang="zh-TW" altLang="en-US" smtClean="0"/>
              <a:t>2023/6/7</a:t>
            </a:fld>
            <a:endParaRPr kumimoji="1"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F74B7-D60A-2944-92C8-45383750E76D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387767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AA67AF-3C6E-D046-B654-BFFDB70A892E}" type="datetimeFigureOut">
              <a:rPr kumimoji="1" lang="zh-TW" altLang="en-US" smtClean="0"/>
              <a:t>2023/6/7</a:t>
            </a:fld>
            <a:endParaRPr kumimoji="1"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F74B7-D60A-2944-92C8-45383750E76D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873505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AA67AF-3C6E-D046-B654-BFFDB70A892E}" type="datetimeFigureOut">
              <a:rPr kumimoji="1" lang="zh-TW" altLang="en-US" smtClean="0"/>
              <a:t>2023/6/7</a:t>
            </a:fld>
            <a:endParaRPr kumimoji="1"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F74B7-D60A-2944-92C8-45383750E76D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43943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2AA67AF-3C6E-D046-B654-BFFDB70A892E}" type="datetimeFigureOut">
              <a:rPr kumimoji="1" lang="zh-TW" altLang="en-US" smtClean="0"/>
              <a:t>2023/6/7</a:t>
            </a:fld>
            <a:endParaRPr kumimoji="1"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38F74B7-D60A-2944-92C8-45383750E76D}" type="slidenum">
              <a:rPr kumimoji="1" lang="zh-TW" altLang="en-US" smtClean="0"/>
              <a:t>‹#›</a:t>
            </a:fld>
            <a:endParaRPr kumimoji="1" lang="zh-TW" alt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768046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2AA67AF-3C6E-D046-B654-BFFDB70A892E}" type="datetimeFigureOut">
              <a:rPr kumimoji="1" lang="zh-TW" altLang="en-US" smtClean="0"/>
              <a:t>2023/6/7</a:t>
            </a:fld>
            <a:endParaRPr kumimoji="1"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38F74B7-D60A-2944-92C8-45383750E76D}" type="slidenum">
              <a:rPr kumimoji="1" lang="zh-TW" altLang="en-US" smtClean="0"/>
              <a:t>‹#›</a:t>
            </a:fld>
            <a:endParaRPr kumimoji="1" lang="zh-TW" alt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3416049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22AA67AF-3C6E-D046-B654-BFFDB70A892E}" type="datetimeFigureOut">
              <a:rPr kumimoji="1" lang="zh-TW" altLang="en-US" smtClean="0"/>
              <a:t>2023/6/7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C38F74B7-D60A-2944-92C8-45383750E76D}" type="slidenum">
              <a:rPr kumimoji="1" lang="zh-TW" altLang="en-US" smtClean="0"/>
              <a:t>‹#›</a:t>
            </a:fld>
            <a:endParaRPr kumimoji="1" lang="zh-TW" altLang="en-US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7030545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8" r:id="rId1"/>
    <p:sldLayoutId id="2147483729" r:id="rId2"/>
    <p:sldLayoutId id="2147483730" r:id="rId3"/>
    <p:sldLayoutId id="2147483731" r:id="rId4"/>
    <p:sldLayoutId id="2147483732" r:id="rId5"/>
    <p:sldLayoutId id="2147483733" r:id="rId6"/>
    <p:sldLayoutId id="2147483734" r:id="rId7"/>
    <p:sldLayoutId id="2147483735" r:id="rId8"/>
    <p:sldLayoutId id="2147483736" r:id="rId9"/>
    <p:sldLayoutId id="2147483737" r:id="rId10"/>
    <p:sldLayoutId id="2147483738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allantbell/NYCU_cloud_native?fbclid=IwAR3zFlzlOjVdjhm_wJ5jhrnadQ5d0qE4L7VKEoSwCGCEn-wmmB0kg0XWdPc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Yoppman/Cloud_Final" TargetMode="External"/><Relationship Id="rId4" Type="http://schemas.openxmlformats.org/officeDocument/2006/relationships/hyperlink" Target="https://github.com/jayisaking/MeteorologicalCenterBackend?fbclid=IwAR2NHudJUAhPKVmD36-cAEIgtA_GEc-8kobNc8vu-IFKip0fJRbwDb2VrJ8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191E2E5-08AB-872F-C26E-92E1BF75A8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15127" y="1102654"/>
            <a:ext cx="8361229" cy="2098226"/>
          </a:xfrm>
        </p:spPr>
        <p:txBody>
          <a:bodyPr/>
          <a:lstStyle/>
          <a:p>
            <a:r>
              <a:rPr lang="en" altLang="zh-TW" sz="5400" b="1" dirty="0">
                <a:effectLst/>
                <a:latin typeface="Calibri" panose="020F0502020204030204" pitchFamily="34" charset="0"/>
              </a:rPr>
              <a:t>Meteorological center</a:t>
            </a:r>
            <a:endParaRPr kumimoji="1" lang="zh-TW" altLang="en-US" sz="5400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3E568D23-06B9-868D-9E77-97DF53B5EC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79904" y="3657121"/>
            <a:ext cx="7010196" cy="2464279"/>
          </a:xfrm>
        </p:spPr>
        <p:txBody>
          <a:bodyPr>
            <a:normAutofit fontScale="92500" lnSpcReduction="20000"/>
          </a:bodyPr>
          <a:lstStyle/>
          <a:p>
            <a:r>
              <a:rPr kumimoji="1" lang="en-US" altLang="zh-TW" sz="3000" dirty="0">
                <a:solidFill>
                  <a:schemeClr val="tx1"/>
                </a:solidFill>
              </a:rPr>
              <a:t>0711257 </a:t>
            </a:r>
            <a:r>
              <a:rPr kumimoji="1" lang="zh-TW" altLang="en-US" sz="3000" dirty="0">
                <a:solidFill>
                  <a:schemeClr val="tx1"/>
                </a:solidFill>
              </a:rPr>
              <a:t>葉長瀚</a:t>
            </a:r>
            <a:endParaRPr kumimoji="1" lang="en-US" altLang="zh-TW" sz="3000" dirty="0">
              <a:solidFill>
                <a:schemeClr val="tx1"/>
              </a:solidFill>
            </a:endParaRPr>
          </a:p>
          <a:p>
            <a:r>
              <a:rPr kumimoji="1" lang="en-US" altLang="zh-TW" sz="3000" dirty="0">
                <a:solidFill>
                  <a:schemeClr val="tx1"/>
                </a:solidFill>
              </a:rPr>
              <a:t>0713332 </a:t>
            </a:r>
            <a:r>
              <a:rPr kumimoji="1" lang="zh-TW" altLang="en-US" sz="3000" dirty="0">
                <a:solidFill>
                  <a:schemeClr val="tx1"/>
                </a:solidFill>
              </a:rPr>
              <a:t>劉家達</a:t>
            </a:r>
            <a:endParaRPr kumimoji="1" lang="en-US" altLang="zh-TW" sz="3000" dirty="0">
              <a:solidFill>
                <a:schemeClr val="tx1"/>
              </a:solidFill>
            </a:endParaRPr>
          </a:p>
          <a:p>
            <a:r>
              <a:rPr kumimoji="1" lang="en-US" altLang="zh-TW" sz="3000" dirty="0">
                <a:solidFill>
                  <a:schemeClr val="tx1"/>
                </a:solidFill>
              </a:rPr>
              <a:t>111101018 </a:t>
            </a:r>
            <a:r>
              <a:rPr kumimoji="1" lang="zh-TW" altLang="en-US" sz="3000" dirty="0">
                <a:solidFill>
                  <a:schemeClr val="tx1"/>
                </a:solidFill>
              </a:rPr>
              <a:t>孫揚喆</a:t>
            </a:r>
            <a:endParaRPr kumimoji="1" lang="en-US" altLang="zh-TW" sz="3000" dirty="0">
              <a:solidFill>
                <a:schemeClr val="tx1"/>
              </a:solidFill>
            </a:endParaRPr>
          </a:p>
          <a:p>
            <a:r>
              <a:rPr lang="en-US" altLang="zh-TW" sz="3000" b="0" i="0" dirty="0">
                <a:solidFill>
                  <a:schemeClr val="tx1"/>
                </a:solidFill>
                <a:effectLst/>
                <a:latin typeface="system-ui"/>
              </a:rPr>
              <a:t>311551162</a:t>
            </a:r>
            <a:r>
              <a:rPr kumimoji="1" lang="en-US" altLang="zh-TW" sz="3000" b="0" i="0" dirty="0">
                <a:solidFill>
                  <a:schemeClr val="tx1"/>
                </a:solidFill>
                <a:effectLst/>
                <a:latin typeface="system-ui"/>
              </a:rPr>
              <a:t> </a:t>
            </a:r>
            <a:r>
              <a:rPr kumimoji="1" lang="zh-TW" altLang="en-US" sz="3000" dirty="0">
                <a:solidFill>
                  <a:schemeClr val="tx1"/>
                </a:solidFill>
                <a:latin typeface="system-ui"/>
              </a:rPr>
              <a:t>蔡桔析</a:t>
            </a:r>
            <a:endParaRPr kumimoji="1" lang="en-US" altLang="zh-TW" sz="3000" dirty="0">
              <a:solidFill>
                <a:schemeClr val="tx1"/>
              </a:solidFill>
              <a:latin typeface="system-ui"/>
            </a:endParaRPr>
          </a:p>
          <a:p>
            <a:r>
              <a:rPr lang="en-US" altLang="zh-TW" sz="3000" b="0" i="0" dirty="0">
                <a:solidFill>
                  <a:schemeClr val="tx1"/>
                </a:solidFill>
                <a:effectLst/>
                <a:latin typeface="system-ui"/>
              </a:rPr>
              <a:t>311551040</a:t>
            </a:r>
            <a:r>
              <a:rPr lang="zh-TW" altLang="en-US" sz="3000" b="0" i="0" dirty="0">
                <a:solidFill>
                  <a:schemeClr val="tx1"/>
                </a:solidFill>
                <a:effectLst/>
                <a:latin typeface="system-ui"/>
              </a:rPr>
              <a:t> 邱以中</a:t>
            </a:r>
            <a:endParaRPr lang="en-US" altLang="zh-TW" sz="3000" b="0" i="0" dirty="0">
              <a:solidFill>
                <a:schemeClr val="tx1"/>
              </a:solidFill>
              <a:effectLst/>
              <a:latin typeface="system-ui"/>
            </a:endParaRPr>
          </a:p>
          <a:p>
            <a:r>
              <a:rPr kumimoji="1" lang="en-US" altLang="zh-TW" sz="3000" dirty="0">
                <a:solidFill>
                  <a:schemeClr val="tx1"/>
                </a:solidFill>
              </a:rPr>
              <a:t>311551180 </a:t>
            </a:r>
            <a:r>
              <a:rPr kumimoji="1" lang="zh-TW" altLang="en-US" sz="3000" dirty="0">
                <a:solidFill>
                  <a:schemeClr val="tx1"/>
                </a:solidFill>
              </a:rPr>
              <a:t>楊佳誠</a:t>
            </a:r>
            <a:endParaRPr kumimoji="1" lang="en-US" altLang="zh-TW" sz="3000" dirty="0">
              <a:solidFill>
                <a:schemeClr val="tx1"/>
              </a:solidFill>
            </a:endParaRPr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817968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A3D1216-F29D-74D7-1525-AAB7A46D59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2971800"/>
            <a:ext cx="9601200" cy="1485900"/>
          </a:xfrm>
        </p:spPr>
        <p:txBody>
          <a:bodyPr>
            <a:normAutofit/>
          </a:bodyPr>
          <a:lstStyle/>
          <a:p>
            <a:pPr algn="ctr"/>
            <a:r>
              <a:rPr kumimoji="0" lang="en-US" altLang="zh-TW" sz="7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Demo</a:t>
            </a:r>
            <a:endParaRPr kumimoji="1" lang="zh-TW" altLang="en-US" sz="7200" dirty="0"/>
          </a:p>
        </p:txBody>
      </p:sp>
    </p:spTree>
    <p:extLst>
      <p:ext uri="{BB962C8B-B14F-4D97-AF65-F5344CB8AC3E}">
        <p14:creationId xmlns:p14="http://schemas.microsoft.com/office/powerpoint/2010/main" val="15326529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EB7EDB5-3E35-0B3A-86EC-0DAB716F7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550" y="228600"/>
            <a:ext cx="9601200" cy="1485900"/>
          </a:xfrm>
        </p:spPr>
        <p:txBody>
          <a:bodyPr/>
          <a:lstStyle/>
          <a:p>
            <a:r>
              <a:rPr kumimoji="0" lang="zh-TW" altLang="zh-TW" sz="4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Code with unit test</a:t>
            </a:r>
            <a:endParaRPr kumimoji="1" lang="zh-TW" alt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C21E47DA-2ECC-61AD-D679-1086829456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03426"/>
            <a:ext cx="12192000" cy="3140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9BBC9B31-2EF2-7D01-2956-16F33707FB40}"/>
              </a:ext>
            </a:extLst>
          </p:cNvPr>
          <p:cNvSpPr txBox="1"/>
          <p:nvPr/>
        </p:nvSpPr>
        <p:spPr>
          <a:xfrm>
            <a:off x="971550" y="5600700"/>
            <a:ext cx="11480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800" b="1" dirty="0"/>
              <a:t>Implement in </a:t>
            </a:r>
            <a:r>
              <a:rPr kumimoji="1" lang="en-US" altLang="zh-TW" sz="2800" b="1" dirty="0" err="1"/>
              <a:t>test_earthquake.py</a:t>
            </a:r>
            <a:r>
              <a:rPr kumimoji="1" lang="en-US" altLang="zh-TW" sz="2800" b="1" dirty="0"/>
              <a:t>, </a:t>
            </a:r>
            <a:r>
              <a:rPr kumimoji="1" lang="en-US" altLang="zh-TW" sz="2800" b="1" dirty="0" err="1"/>
              <a:t>test_electricity.py</a:t>
            </a:r>
            <a:r>
              <a:rPr kumimoji="1" lang="en-US" altLang="zh-TW" sz="2800" b="1" dirty="0"/>
              <a:t>, </a:t>
            </a:r>
            <a:r>
              <a:rPr kumimoji="1" lang="en-US" altLang="zh-TW" sz="2800" b="1" dirty="0" err="1"/>
              <a:t>test_reservoir.py</a:t>
            </a:r>
            <a:r>
              <a:rPr kumimoji="1" lang="en-US" altLang="zh-TW" sz="2800" b="1" dirty="0"/>
              <a:t> </a:t>
            </a:r>
            <a:endParaRPr kumimoji="1" lang="zh-TW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6742541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468B16B-A6D3-8E9F-727E-F521AB8E7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5760" y="-18734"/>
            <a:ext cx="9601200" cy="1485900"/>
          </a:xfrm>
        </p:spPr>
        <p:txBody>
          <a:bodyPr>
            <a:normAutofit fontScale="90000"/>
          </a:bodyPr>
          <a:lstStyle/>
          <a:p>
            <a:r>
              <a:rPr kumimoji="1" lang="en-US" altLang="zh-TW" dirty="0"/>
              <a:t>12 factors - </a:t>
            </a:r>
            <a:r>
              <a:rPr kumimoji="1" lang="en" altLang="zh-TW" dirty="0"/>
              <a:t>Codebase</a:t>
            </a:r>
            <a:br>
              <a:rPr kumimoji="1" lang="en" altLang="zh-TW" dirty="0"/>
            </a:br>
            <a:br>
              <a:rPr kumimoji="1" lang="en" altLang="zh-TW" dirty="0"/>
            </a:b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C9471DD7-16B2-21EF-AEDF-6888CCAE9E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545539"/>
            <a:ext cx="7827802" cy="3581400"/>
          </a:xfr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88BCB1D1-C902-082C-0EE3-F06BE274A6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4990" y="3429000"/>
            <a:ext cx="7187009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2578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C721CD7-982C-2A65-8243-D73C64815A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7852" y="288757"/>
            <a:ext cx="9601200" cy="1485900"/>
          </a:xfrm>
        </p:spPr>
        <p:txBody>
          <a:bodyPr>
            <a:normAutofit fontScale="90000"/>
          </a:bodyPr>
          <a:lstStyle/>
          <a:p>
            <a:r>
              <a:rPr kumimoji="1" lang="en-US" altLang="zh-TW" dirty="0"/>
              <a:t>12 factors - Dependencies</a:t>
            </a:r>
            <a:br>
              <a:rPr kumimoji="1" lang="en-US" altLang="zh-TW" dirty="0"/>
            </a:br>
            <a:br>
              <a:rPr kumimoji="1" lang="en-US" altLang="zh-TW" dirty="0"/>
            </a:b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6B6AD977-785B-E6A9-AF75-764B529051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99529" y="1006859"/>
            <a:ext cx="4628148" cy="5172637"/>
          </a:xfr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35CF28B4-99C9-2294-7602-3BB61871ED20}"/>
              </a:ext>
            </a:extLst>
          </p:cNvPr>
          <p:cNvSpPr txBox="1"/>
          <p:nvPr/>
        </p:nvSpPr>
        <p:spPr>
          <a:xfrm>
            <a:off x="3019256" y="6179495"/>
            <a:ext cx="32084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b="1" dirty="0" err="1"/>
              <a:t>Package.json</a:t>
            </a:r>
            <a:endParaRPr kumimoji="1" lang="zh-TW" altLang="en-US" b="1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1EDD4A0-FD65-6D4D-6C77-34DC279C5F7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6933"/>
          <a:stretch/>
        </p:blipFill>
        <p:spPr>
          <a:xfrm>
            <a:off x="6559330" y="1006859"/>
            <a:ext cx="4868527" cy="5172636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5DC2DCD9-66DE-833C-8AC7-8DECD252D098}"/>
              </a:ext>
            </a:extLst>
          </p:cNvPr>
          <p:cNvSpPr txBox="1"/>
          <p:nvPr/>
        </p:nvSpPr>
        <p:spPr>
          <a:xfrm>
            <a:off x="8219436" y="6199911"/>
            <a:ext cx="32084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b="1" dirty="0" err="1"/>
              <a:t>Requirement.txt</a:t>
            </a:r>
            <a:endParaRPr kumimoji="1"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36851196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F5A7546-DD19-7A0F-6094-F30B85B84B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428141"/>
            <a:ext cx="9601200" cy="1485900"/>
          </a:xfrm>
        </p:spPr>
        <p:txBody>
          <a:bodyPr>
            <a:normAutofit fontScale="90000"/>
          </a:bodyPr>
          <a:lstStyle/>
          <a:p>
            <a:r>
              <a:rPr kumimoji="1" lang="en-US" altLang="zh-TW" dirty="0"/>
              <a:t>12 factors - Concurrency </a:t>
            </a:r>
            <a:br>
              <a:rPr kumimoji="1" lang="en-US" altLang="zh-TW" dirty="0"/>
            </a:br>
            <a:br>
              <a:rPr kumimoji="1" lang="en-US" altLang="zh-TW" dirty="0"/>
            </a:b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955EE5E-4667-2450-440E-7CAC947C0C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99301" y="5649132"/>
            <a:ext cx="9601200" cy="3581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" altLang="zh-TW" sz="3200" b="1" i="0" dirty="0">
                <a:solidFill>
                  <a:srgbClr val="111827"/>
                </a:solidFill>
                <a:effectLst/>
                <a:latin typeface="Söhne Mono"/>
              </a:rPr>
              <a:t>docker-compose scale</a:t>
            </a:r>
            <a:endParaRPr kumimoji="1" lang="zh-TW" altLang="en-US" sz="3200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1AFC54F-26EE-D8B5-FC3B-488F7B0F37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72525"/>
            <a:ext cx="12192000" cy="383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05344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F5A7546-DD19-7A0F-6094-F30B85B84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TW" dirty="0"/>
              <a:t>12 factors - Processes</a:t>
            </a:r>
            <a:br>
              <a:rPr kumimoji="1" lang="en-US" altLang="zh-TW" dirty="0"/>
            </a:br>
            <a:br>
              <a:rPr kumimoji="1" lang="en-US" altLang="zh-TW" dirty="0"/>
            </a:br>
            <a:endParaRPr kumimoji="1" lang="zh-TW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0DF146F-C260-DB03-0453-FD993BC4159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459147"/>
            <a:ext cx="10674428" cy="4713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44613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F5A7546-DD19-7A0F-6094-F30B85B84B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110289"/>
            <a:ext cx="9601200" cy="1485900"/>
          </a:xfrm>
        </p:spPr>
        <p:txBody>
          <a:bodyPr>
            <a:normAutofit fontScale="90000"/>
          </a:bodyPr>
          <a:lstStyle/>
          <a:p>
            <a:r>
              <a:rPr kumimoji="1" lang="en-US" altLang="zh-TW" dirty="0"/>
              <a:t>12 factors - Backing Service</a:t>
            </a:r>
            <a:br>
              <a:rPr kumimoji="1" lang="en-US" altLang="zh-TW" dirty="0"/>
            </a:br>
            <a:br>
              <a:rPr kumimoji="1" lang="en-US" altLang="zh-TW" dirty="0"/>
            </a:b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955EE5E-4667-2450-440E-7CAC947C0C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pic>
        <p:nvPicPr>
          <p:cNvPr id="4" name="內容版面配置區 4">
            <a:extLst>
              <a:ext uri="{FF2B5EF4-FFF2-40B4-BE49-F238E27FC236}">
                <a16:creationId xmlns:a16="http://schemas.microsoft.com/office/drawing/2014/main" id="{8E17CF2E-9EEE-0B4C-AE94-137F29BB02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853239"/>
            <a:ext cx="10530118" cy="5570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0468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F5A7546-DD19-7A0F-6094-F30B85B84B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2842" y="247650"/>
            <a:ext cx="9601200" cy="1485900"/>
          </a:xfrm>
        </p:spPr>
        <p:txBody>
          <a:bodyPr>
            <a:normAutofit fontScale="90000"/>
          </a:bodyPr>
          <a:lstStyle/>
          <a:p>
            <a:r>
              <a:rPr kumimoji="1" lang="en-US" altLang="zh-TW" dirty="0"/>
              <a:t>12 factors - Config</a:t>
            </a:r>
            <a:br>
              <a:rPr kumimoji="1" lang="en-US" altLang="zh-TW" dirty="0"/>
            </a:br>
            <a:br>
              <a:rPr kumimoji="1" lang="en-US" altLang="zh-TW" dirty="0"/>
            </a:b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40BC700E-6AC6-C4DB-0E35-1ACF382916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07958" y="889396"/>
            <a:ext cx="9601200" cy="5079207"/>
          </a:xfr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C939CF26-632D-CBD0-E8B0-62360D373537}"/>
              </a:ext>
            </a:extLst>
          </p:cNvPr>
          <p:cNvSpPr txBox="1"/>
          <p:nvPr/>
        </p:nvSpPr>
        <p:spPr>
          <a:xfrm>
            <a:off x="5548394" y="6087129"/>
            <a:ext cx="44170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800" dirty="0" err="1"/>
              <a:t>Config.json</a:t>
            </a:r>
            <a:endParaRPr kumimoji="1"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2389422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F5A7546-DD19-7A0F-6094-F30B85B84B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75250"/>
            <a:ext cx="9601200" cy="1485900"/>
          </a:xfrm>
        </p:spPr>
        <p:txBody>
          <a:bodyPr>
            <a:normAutofit fontScale="90000"/>
          </a:bodyPr>
          <a:lstStyle/>
          <a:p>
            <a:r>
              <a:rPr kumimoji="1" lang="en-US" altLang="zh-TW" dirty="0"/>
              <a:t>12 factors - Build, Release, Run</a:t>
            </a:r>
            <a:br>
              <a:rPr kumimoji="1" lang="en-US" altLang="zh-TW" dirty="0"/>
            </a:br>
            <a:br>
              <a:rPr kumimoji="1" lang="en-US" altLang="zh-TW" dirty="0"/>
            </a:br>
            <a:endParaRPr kumimoji="1"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AD0B2D82-86A4-FC47-D318-69644D9B5769}"/>
              </a:ext>
            </a:extLst>
          </p:cNvPr>
          <p:cNvSpPr txBox="1"/>
          <p:nvPr/>
        </p:nvSpPr>
        <p:spPr>
          <a:xfrm>
            <a:off x="4476051" y="5158496"/>
            <a:ext cx="1075840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TW" sz="2800" b="0" i="0" dirty="0">
                <a:effectLst/>
                <a:latin typeface="Söhne Mono"/>
              </a:rPr>
              <a:t>docker build </a:t>
            </a:r>
            <a:r>
              <a:rPr lang="zh-TW" altLang="en-US" sz="2800" b="0" i="0" dirty="0">
                <a:effectLst/>
                <a:latin typeface="Söhne Mono"/>
              </a:rPr>
              <a:t> </a:t>
            </a:r>
            <a:r>
              <a:rPr lang="en-US" altLang="zh-TW" sz="2800" b="0" i="0" dirty="0">
                <a:effectLst/>
                <a:latin typeface="Söhne Mono"/>
              </a:rPr>
              <a:t>-t </a:t>
            </a:r>
            <a:r>
              <a:rPr lang="en" altLang="zh-TW" sz="2800" b="1" i="0" dirty="0">
                <a:solidFill>
                  <a:srgbClr val="111827"/>
                </a:solidFill>
                <a:effectLst/>
                <a:latin typeface="Söhne Mono"/>
              </a:rPr>
              <a:t>reservoir:v1 </a:t>
            </a:r>
            <a:r>
              <a:rPr lang="en" altLang="zh-TW" sz="2800" b="0" i="0" dirty="0">
                <a:effectLst/>
                <a:latin typeface="Söhne Mono"/>
              </a:rPr>
              <a:t>	</a:t>
            </a:r>
          </a:p>
          <a:p>
            <a:r>
              <a:rPr lang="en" altLang="zh-TW" sz="2800" b="0" i="0" dirty="0">
                <a:effectLst/>
                <a:latin typeface="Söhne Mono"/>
              </a:rPr>
              <a:t>docker push		</a:t>
            </a:r>
          </a:p>
          <a:p>
            <a:r>
              <a:rPr lang="en" altLang="zh-TW" sz="2800" b="0" i="0" dirty="0">
                <a:effectLst/>
                <a:latin typeface="Söhne Mono"/>
              </a:rPr>
              <a:t>docker run </a:t>
            </a:r>
            <a:endParaRPr kumimoji="1" lang="zh-TW" altLang="en-US" sz="2800" dirty="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CE151418-0D1D-97EA-7A44-F849A52B2E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3469" y="797329"/>
            <a:ext cx="12318937" cy="4173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39262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F5A7546-DD19-7A0F-6094-F30B85B84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TW" dirty="0"/>
              <a:t>12 factors - Port binding</a:t>
            </a:r>
            <a:br>
              <a:rPr kumimoji="1" lang="en-US" altLang="zh-TW" dirty="0"/>
            </a:br>
            <a:br>
              <a:rPr kumimoji="1" lang="en-US" altLang="zh-TW" dirty="0"/>
            </a:br>
            <a:endParaRPr kumimoji="1"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A205C801-23A4-EDD5-002C-F8E82A045A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24" y="1692222"/>
            <a:ext cx="12118751" cy="4088647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45F34908-A909-D981-3A65-4BE338EAEF21}"/>
              </a:ext>
            </a:extLst>
          </p:cNvPr>
          <p:cNvSpPr txBox="1"/>
          <p:nvPr/>
        </p:nvSpPr>
        <p:spPr>
          <a:xfrm>
            <a:off x="5377913" y="6040634"/>
            <a:ext cx="44170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800" dirty="0" err="1"/>
              <a:t>Config.json</a:t>
            </a:r>
            <a:endParaRPr kumimoji="1"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6659733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A0FAD5E-9122-0290-8D67-A657CCC87A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279400"/>
            <a:ext cx="9601200" cy="1485900"/>
          </a:xfrm>
        </p:spPr>
        <p:txBody>
          <a:bodyPr/>
          <a:lstStyle/>
          <a:p>
            <a:r>
              <a:rPr kumimoji="0" lang="en-US" altLang="zh-TW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U</a:t>
            </a:r>
            <a:r>
              <a:rPr kumimoji="0" lang="zh-TW" altLang="zh-TW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ser story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9B44835-28AA-5745-F44F-C64567331F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2500" y="1079501"/>
            <a:ext cx="10972800" cy="5638800"/>
          </a:xfrm>
        </p:spPr>
        <p:txBody>
          <a:bodyPr>
            <a:normAutofit/>
          </a:bodyPr>
          <a:lstStyle/>
          <a:p>
            <a:pPr>
              <a:buFont typeface="+mj-lt"/>
              <a:buAutoNum type="arabicPeriod"/>
            </a:pPr>
            <a:r>
              <a:rPr lang="en" altLang="zh-TW" sz="2800" b="1" dirty="0">
                <a:effectLst/>
                <a:latin typeface="Calibri" panose="020F0502020204030204" pitchFamily="34" charset="0"/>
              </a:rPr>
              <a:t>As a user or factory manager , I want the page to be as clear and concise as possible so that I can access the information directly and easily. </a:t>
            </a:r>
          </a:p>
          <a:p>
            <a:pPr>
              <a:buFont typeface="+mj-lt"/>
              <a:buAutoNum type="arabicPeriod"/>
            </a:pPr>
            <a:r>
              <a:rPr lang="en" altLang="zh-TW" sz="2800" b="1" dirty="0">
                <a:effectLst/>
                <a:latin typeface="Calibri" panose="020F0502020204030204" pitchFamily="34" charset="0"/>
              </a:rPr>
              <a:t>As a user, I want the historical data to also be displayed on the page so that I can know the change in time and the trend. </a:t>
            </a:r>
          </a:p>
          <a:p>
            <a:pPr>
              <a:buFont typeface="+mj-lt"/>
              <a:buAutoNum type="arabicPeriod"/>
            </a:pPr>
            <a:r>
              <a:rPr lang="en" altLang="zh-TW" sz="2800" b="1" dirty="0">
                <a:effectLst/>
                <a:latin typeface="Calibri" panose="020F0502020204030204" pitchFamily="34" charset="0"/>
              </a:rPr>
              <a:t>As a user, I want the information of the website be as comprehensive as possible so that I don’t have to gather it myself. </a:t>
            </a:r>
          </a:p>
          <a:p>
            <a:pPr>
              <a:buFont typeface="+mj-lt"/>
              <a:buAutoNum type="arabicPeriod"/>
            </a:pPr>
            <a:r>
              <a:rPr lang="en" altLang="zh-TW" sz="2800" b="1" dirty="0">
                <a:effectLst/>
                <a:latin typeface="Calibri" panose="020F0502020204030204" pitchFamily="34" charset="0"/>
              </a:rPr>
              <a:t>As a user, I want the information on the website to be updated real-time so that I can track the situation in time. </a:t>
            </a:r>
          </a:p>
          <a:p>
            <a:pPr>
              <a:buFont typeface="+mj-lt"/>
              <a:buAutoNum type="arabicPeriod"/>
            </a:pPr>
            <a:r>
              <a:rPr lang="en" altLang="zh-TW" sz="2800" b="1" dirty="0">
                <a:effectLst/>
                <a:latin typeface="Calibri" panose="020F0502020204030204" pitchFamily="34" charset="0"/>
              </a:rPr>
              <a:t>Given some situations like water shortage, earthquake, or power plant explosion happen, when I enter the website then some alert messages pop up warning about the incidents. </a:t>
            </a:r>
          </a:p>
        </p:txBody>
      </p:sp>
    </p:spTree>
    <p:extLst>
      <p:ext uri="{BB962C8B-B14F-4D97-AF65-F5344CB8AC3E}">
        <p14:creationId xmlns:p14="http://schemas.microsoft.com/office/powerpoint/2010/main" val="12253312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F5A7546-DD19-7A0F-6094-F30B85B84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TW" dirty="0"/>
              <a:t>12 factors - Disposability</a:t>
            </a:r>
            <a:br>
              <a:rPr kumimoji="1" lang="en-US" altLang="zh-TW" dirty="0"/>
            </a:br>
            <a:br>
              <a:rPr kumimoji="1" lang="en-US" altLang="zh-TW" dirty="0"/>
            </a:br>
            <a:endParaRPr kumimoji="1" lang="zh-TW" alt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3C47F0E9-8944-301A-508F-162E89B96C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7641"/>
            <a:ext cx="12192000" cy="2724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85645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F5A7546-DD19-7A0F-6094-F30B85B84B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247650"/>
            <a:ext cx="9601200" cy="1485900"/>
          </a:xfrm>
        </p:spPr>
        <p:txBody>
          <a:bodyPr>
            <a:normAutofit fontScale="90000"/>
          </a:bodyPr>
          <a:lstStyle/>
          <a:p>
            <a:r>
              <a:rPr kumimoji="1" lang="en-US" altLang="zh-TW" dirty="0"/>
              <a:t>12 factors - Dev/Prod Parity</a:t>
            </a:r>
            <a:br>
              <a:rPr kumimoji="1" lang="en-US" altLang="zh-TW" dirty="0"/>
            </a:br>
            <a:br>
              <a:rPr kumimoji="1" lang="en-US" altLang="zh-TW" dirty="0"/>
            </a:br>
            <a:endParaRPr kumimoji="1" lang="zh-TW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CAE1DF4-3C14-8810-FDEF-E3DB5AE8B0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9614" y="990600"/>
            <a:ext cx="8810786" cy="557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0873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F5A7546-DD19-7A0F-6094-F30B85B84B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257175"/>
            <a:ext cx="9601200" cy="1485900"/>
          </a:xfrm>
        </p:spPr>
        <p:txBody>
          <a:bodyPr>
            <a:normAutofit fontScale="90000"/>
          </a:bodyPr>
          <a:lstStyle/>
          <a:p>
            <a:r>
              <a:rPr kumimoji="1" lang="en-US" altLang="zh-TW" dirty="0"/>
              <a:t>12 factors - Logs</a:t>
            </a:r>
            <a:br>
              <a:rPr kumimoji="1" lang="en-US" altLang="zh-TW" dirty="0"/>
            </a:br>
            <a:br>
              <a:rPr kumimoji="1" lang="en-US" altLang="zh-TW" dirty="0"/>
            </a:br>
            <a:endParaRPr kumimoji="1" lang="zh-TW" alt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90CC950-3B35-F3ED-DA19-6E9E2DBC33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350" y="1167605"/>
            <a:ext cx="11183897" cy="5433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70396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9725A59-6DC2-FD5B-9887-9FF0CEF604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b="1" dirty="0" err="1"/>
              <a:t>Github</a:t>
            </a:r>
            <a:r>
              <a:rPr kumimoji="1" lang="en-US" altLang="zh-TW" b="1" dirty="0"/>
              <a:t> link</a:t>
            </a:r>
            <a:endParaRPr kumimoji="1" lang="zh-TW" altLang="en-US" b="1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E42D64B-72ED-3696-70C0-8E5F1904D6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549400"/>
            <a:ext cx="9601200" cy="4318000"/>
          </a:xfrm>
        </p:spPr>
        <p:txBody>
          <a:bodyPr/>
          <a:lstStyle/>
          <a:p>
            <a:r>
              <a:rPr kumimoji="1" lang="zh-TW" altLang="en-US" dirty="0"/>
              <a:t>前端：</a:t>
            </a:r>
            <a:endParaRPr kumimoji="1" lang="en-US" altLang="zh-TW" dirty="0"/>
          </a:p>
          <a:p>
            <a:pPr marL="0" indent="0">
              <a:buNone/>
            </a:pPr>
            <a:r>
              <a:rPr kumimoji="1" lang="en" altLang="zh-TW" dirty="0">
                <a:hlinkClick r:id="rId3"/>
              </a:rPr>
              <a:t>https://github.com/fallantbell/NYCU_cloud_native?fbclid=IwAR3zFlzlOjVdjhm_wJ5jhrnadQ5d0qE4L7VKEoSwCGCEn-wmmB0kg0XWdPc</a:t>
            </a:r>
            <a:endParaRPr kumimoji="1" lang="en-US" altLang="zh-TW" dirty="0"/>
          </a:p>
          <a:p>
            <a:r>
              <a:rPr kumimoji="1" lang="zh-TW" altLang="en-US" dirty="0"/>
              <a:t>後端：</a:t>
            </a:r>
            <a:endParaRPr kumimoji="1" lang="en-US" altLang="zh-TW" dirty="0"/>
          </a:p>
          <a:p>
            <a:pPr marL="0" indent="0">
              <a:buNone/>
            </a:pPr>
            <a:r>
              <a:rPr kumimoji="1" lang="en-US" altLang="zh-TW" dirty="0">
                <a:hlinkClick r:id="rId4"/>
              </a:rPr>
              <a:t>https://github.com/jayisaking/MeteorologicalCenterBackend?fbclid=IwAR2NHudJUAhPKVmD36-cAEIgtA_GEc-8kobNc8vu-IFKip0fJRbwDb2VrJ8</a:t>
            </a:r>
            <a:endParaRPr kumimoji="1" lang="en-US" altLang="zh-TW" dirty="0"/>
          </a:p>
          <a:p>
            <a:r>
              <a:rPr kumimoji="1" lang="zh-TW" altLang="en-US" dirty="0"/>
              <a:t>部署：</a:t>
            </a:r>
            <a:endParaRPr kumimoji="1" lang="en-US" altLang="zh-TW" dirty="0"/>
          </a:p>
          <a:p>
            <a:pPr marL="0" indent="0">
              <a:buNone/>
            </a:pPr>
            <a:r>
              <a:rPr kumimoji="1" lang="en" altLang="zh-TW" dirty="0">
                <a:hlinkClick r:id="rId5"/>
              </a:rPr>
              <a:t>https://github.com/Yoppman/Cloud_Final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873581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12112AA-EBA2-ACF5-6868-AF262ED14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964" y="71203"/>
            <a:ext cx="9601200" cy="1485900"/>
          </a:xfrm>
        </p:spPr>
        <p:txBody>
          <a:bodyPr/>
          <a:lstStyle/>
          <a:p>
            <a:r>
              <a:rPr lang="en" altLang="zh-TW" sz="4400" b="1" dirty="0">
                <a:effectLst/>
                <a:latin typeface="Calibri" panose="020F0502020204030204" pitchFamily="34" charset="0"/>
              </a:rPr>
              <a:t>TSMC Meteorological center </a:t>
            </a:r>
            <a:br>
              <a:rPr lang="en" altLang="zh-TW" sz="5400" dirty="0">
                <a:effectLst/>
              </a:rPr>
            </a:b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7240630-7336-5EB6-1E45-47FBACE21F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09669" y="6356685"/>
            <a:ext cx="9601200" cy="50131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kumimoji="1" lang="zh-TW" altLang="en-US" dirty="0"/>
              <a:t>■ 水庫水情 </a:t>
            </a:r>
            <a:r>
              <a:rPr kumimoji="1" lang="en-US" altLang="zh-TW" dirty="0"/>
              <a:t>			</a:t>
            </a:r>
            <a:endParaRPr kumimoji="1" lang="zh-TW" altLang="en-US" dirty="0"/>
          </a:p>
        </p:txBody>
      </p:sp>
      <p:pic>
        <p:nvPicPr>
          <p:cNvPr id="4106" name="Picture 10">
            <a:extLst>
              <a:ext uri="{FF2B5EF4-FFF2-40B4-BE49-F238E27FC236}">
                <a16:creationId xmlns:a16="http://schemas.microsoft.com/office/drawing/2014/main" id="{C546CAFC-4B17-2EE7-742C-90E3DC2B89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985" y="628980"/>
            <a:ext cx="11665015" cy="5727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47986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12112AA-EBA2-ACF5-6868-AF262ED14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964" y="71203"/>
            <a:ext cx="9601200" cy="1485900"/>
          </a:xfrm>
        </p:spPr>
        <p:txBody>
          <a:bodyPr/>
          <a:lstStyle/>
          <a:p>
            <a:r>
              <a:rPr lang="en" altLang="zh-TW" sz="4400" b="1" dirty="0">
                <a:effectLst/>
                <a:latin typeface="Calibri" panose="020F0502020204030204" pitchFamily="34" charset="0"/>
              </a:rPr>
              <a:t>TSMC Meteorological center </a:t>
            </a:r>
            <a:br>
              <a:rPr lang="en" altLang="zh-TW" sz="5400" dirty="0">
                <a:effectLst/>
              </a:rPr>
            </a:b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7240630-7336-5EB6-1E45-47FBACE21F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62994" y="6484221"/>
            <a:ext cx="9026702" cy="4713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zh-TW" altLang="en-US" dirty="0"/>
              <a:t>■ 電力負載狀況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E2F361C6-DE80-90CC-8301-2B1D59D282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702" y="740170"/>
            <a:ext cx="11462478" cy="5743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54703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12112AA-EBA2-ACF5-6868-AF262ED14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964" y="71203"/>
            <a:ext cx="9601200" cy="1485900"/>
          </a:xfrm>
        </p:spPr>
        <p:txBody>
          <a:bodyPr/>
          <a:lstStyle/>
          <a:p>
            <a:r>
              <a:rPr lang="en" altLang="zh-TW" sz="4400" b="1" dirty="0">
                <a:effectLst/>
                <a:latin typeface="Calibri" panose="020F0502020204030204" pitchFamily="34" charset="0"/>
              </a:rPr>
              <a:t>TSMC Meteorological center </a:t>
            </a:r>
            <a:br>
              <a:rPr lang="en" altLang="zh-TW" sz="5400" dirty="0">
                <a:effectLst/>
              </a:rPr>
            </a:b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7240630-7336-5EB6-1E45-47FBACE21F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5447" y="6447172"/>
            <a:ext cx="9601200" cy="50131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kumimoji="1" lang="zh-TW" altLang="en-US" dirty="0"/>
              <a:t>■地震歷史紀錄 </a:t>
            </a:r>
          </a:p>
          <a:p>
            <a:endParaRPr kumimoji="1" lang="zh-TW" altLang="en-US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D76D25D4-45E5-D1EB-4EB6-0DB64445B1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14153"/>
            <a:ext cx="12192000" cy="555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83441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5498CF3-BB0E-AFE1-FE23-288803C859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437" y="140721"/>
            <a:ext cx="9601200" cy="1485900"/>
          </a:xfrm>
        </p:spPr>
        <p:txBody>
          <a:bodyPr/>
          <a:lstStyle/>
          <a:p>
            <a:r>
              <a:rPr kumimoji="0" lang="zh-TW" altLang="zh-TW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UI Design introduction</a:t>
            </a:r>
            <a:endParaRPr kumimoji="1" lang="zh-TW" altLang="en-US" dirty="0"/>
          </a:p>
        </p:txBody>
      </p:sp>
      <p:pic>
        <p:nvPicPr>
          <p:cNvPr id="8194" name="Picture 2" descr="[video-to-gif output image]">
            <a:extLst>
              <a:ext uri="{FF2B5EF4-FFF2-40B4-BE49-F238E27FC236}">
                <a16:creationId xmlns:a16="http://schemas.microsoft.com/office/drawing/2014/main" id="{75D912DE-AC6E-160B-21D7-D462DFC6BE2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034" y="784735"/>
            <a:ext cx="11246788" cy="607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72434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5498CF3-BB0E-AFE1-FE23-288803C859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437" y="57775"/>
            <a:ext cx="9601200" cy="1485900"/>
          </a:xfrm>
        </p:spPr>
        <p:txBody>
          <a:bodyPr/>
          <a:lstStyle/>
          <a:p>
            <a:r>
              <a:rPr kumimoji="0" lang="zh-TW" altLang="zh-TW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UI Design introduction</a:t>
            </a:r>
            <a:endParaRPr kumimoji="1" lang="zh-TW" altLang="en-US" dirty="0"/>
          </a:p>
        </p:txBody>
      </p:sp>
      <p:pic>
        <p:nvPicPr>
          <p:cNvPr id="10244" name="Picture 4" descr="[video-to-gif output image]">
            <a:extLst>
              <a:ext uri="{FF2B5EF4-FFF2-40B4-BE49-F238E27FC236}">
                <a16:creationId xmlns:a16="http://schemas.microsoft.com/office/drawing/2014/main" id="{7EAB7AAD-84CB-6864-BBD7-A604B0C6B7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498" y="672865"/>
            <a:ext cx="11427502" cy="6185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21107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2597F14-1ADF-F503-1FE0-211893D775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6906" y="445169"/>
            <a:ext cx="9601200" cy="1485900"/>
          </a:xfrm>
        </p:spPr>
        <p:txBody>
          <a:bodyPr/>
          <a:lstStyle/>
          <a:p>
            <a:r>
              <a:rPr kumimoji="0" lang="zh-TW" altLang="zh-TW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Architecture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2B63C4B3-0AC7-8E37-EF0F-C32466B315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06906" y="1754893"/>
            <a:ext cx="10979834" cy="3641271"/>
          </a:xfr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0038D5AD-7217-A8A2-67B0-156CB1D32BDE}"/>
              </a:ext>
            </a:extLst>
          </p:cNvPr>
          <p:cNvSpPr txBox="1"/>
          <p:nvPr/>
        </p:nvSpPr>
        <p:spPr>
          <a:xfrm>
            <a:off x="6730584" y="5396164"/>
            <a:ext cx="35376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TW" sz="2800" b="0" i="0" dirty="0">
                <a:effectLst/>
                <a:latin typeface="-apple-system"/>
              </a:rPr>
              <a:t>PostgreSQL</a:t>
            </a:r>
            <a:endParaRPr kumimoji="1" lang="zh-TW" altLang="en-US" sz="2800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FFBC54FC-D91A-6560-7C2E-C812734197E9}"/>
              </a:ext>
            </a:extLst>
          </p:cNvPr>
          <p:cNvSpPr txBox="1"/>
          <p:nvPr/>
        </p:nvSpPr>
        <p:spPr>
          <a:xfrm>
            <a:off x="4138667" y="2053357"/>
            <a:ext cx="35376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800" dirty="0"/>
              <a:t>React</a:t>
            </a:r>
            <a:endParaRPr kumimoji="1"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1940995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2597F14-1ADF-F503-1FE0-211893D775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1896" y="206039"/>
            <a:ext cx="9601200" cy="1485900"/>
          </a:xfrm>
        </p:spPr>
        <p:txBody>
          <a:bodyPr/>
          <a:lstStyle/>
          <a:p>
            <a:r>
              <a:rPr kumimoji="0" lang="zh-TW" altLang="zh-TW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Architecture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07D2DD07-5BBD-E846-10E8-7E341D9A497C}"/>
              </a:ext>
            </a:extLst>
          </p:cNvPr>
          <p:cNvGrpSpPr/>
          <p:nvPr/>
        </p:nvGrpSpPr>
        <p:grpSpPr>
          <a:xfrm>
            <a:off x="1623389" y="1351721"/>
            <a:ext cx="9601201" cy="4492487"/>
            <a:chOff x="1676398" y="1683025"/>
            <a:chExt cx="9601201" cy="4492487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6AF126B1-2355-FDE5-CACC-50FFEA93A613}"/>
                </a:ext>
              </a:extLst>
            </p:cNvPr>
            <p:cNvSpPr/>
            <p:nvPr/>
          </p:nvSpPr>
          <p:spPr>
            <a:xfrm>
              <a:off x="1676398" y="1683025"/>
              <a:ext cx="9601201" cy="4492487"/>
            </a:xfrm>
            <a:prstGeom prst="rect">
              <a:avLst/>
            </a:prstGeom>
            <a:noFill/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0" name="文字方塊 9">
              <a:extLst>
                <a:ext uri="{FF2B5EF4-FFF2-40B4-BE49-F238E27FC236}">
                  <a16:creationId xmlns:a16="http://schemas.microsoft.com/office/drawing/2014/main" id="{27A484B1-FE3C-D613-CADE-EC0C061BF37F}"/>
                </a:ext>
              </a:extLst>
            </p:cNvPr>
            <p:cNvSpPr txBox="1"/>
            <p:nvPr/>
          </p:nvSpPr>
          <p:spPr>
            <a:xfrm>
              <a:off x="4880111" y="2133600"/>
              <a:ext cx="3193774" cy="830997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TW" sz="2400" dirty="0"/>
                <a:t>Container – 2 </a:t>
              </a:r>
            </a:p>
            <a:p>
              <a:pPr algn="ctr"/>
              <a:r>
                <a:rPr lang="en" altLang="zh-TW" sz="2400" dirty="0"/>
                <a:t>Reservoir</a:t>
              </a:r>
              <a:endParaRPr kumimoji="1" lang="en-US" altLang="zh-TW" sz="2400" dirty="0"/>
            </a:p>
          </p:txBody>
        </p:sp>
        <p:sp>
          <p:nvSpPr>
            <p:cNvPr id="11" name="文字方塊 10">
              <a:extLst>
                <a:ext uri="{FF2B5EF4-FFF2-40B4-BE49-F238E27FC236}">
                  <a16:creationId xmlns:a16="http://schemas.microsoft.com/office/drawing/2014/main" id="{1DEADEB0-2D5A-EAEA-5580-F0432B34AFC3}"/>
                </a:ext>
              </a:extLst>
            </p:cNvPr>
            <p:cNvSpPr txBox="1"/>
            <p:nvPr/>
          </p:nvSpPr>
          <p:spPr>
            <a:xfrm>
              <a:off x="4880111" y="3446538"/>
              <a:ext cx="3193774" cy="830997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TW" sz="2400" dirty="0"/>
                <a:t>Container – 3 </a:t>
              </a:r>
            </a:p>
            <a:p>
              <a:pPr algn="ctr"/>
              <a:r>
                <a:rPr kumimoji="1" lang="en" altLang="zh-TW" sz="2400" dirty="0"/>
                <a:t>Earthquake</a:t>
              </a:r>
              <a:endParaRPr kumimoji="1" lang="en-US" altLang="zh-TW" sz="2400" dirty="0"/>
            </a:p>
          </p:txBody>
        </p:sp>
        <p:sp>
          <p:nvSpPr>
            <p:cNvPr id="12" name="文字方塊 11">
              <a:extLst>
                <a:ext uri="{FF2B5EF4-FFF2-40B4-BE49-F238E27FC236}">
                  <a16:creationId xmlns:a16="http://schemas.microsoft.com/office/drawing/2014/main" id="{99144094-BFA3-AAE3-E9BF-D9A9E320D85B}"/>
                </a:ext>
              </a:extLst>
            </p:cNvPr>
            <p:cNvSpPr txBox="1"/>
            <p:nvPr/>
          </p:nvSpPr>
          <p:spPr>
            <a:xfrm>
              <a:off x="4880111" y="4759476"/>
              <a:ext cx="3193774" cy="830997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TW" sz="2400" dirty="0"/>
                <a:t>Container – 4 </a:t>
              </a:r>
            </a:p>
            <a:p>
              <a:pPr algn="ctr"/>
              <a:r>
                <a:rPr kumimoji="1" lang="en" altLang="zh-TW" sz="2400" dirty="0"/>
                <a:t>Electricity</a:t>
              </a:r>
              <a:endParaRPr kumimoji="1" lang="en-US" altLang="zh-TW" sz="2400" dirty="0"/>
            </a:p>
          </p:txBody>
        </p:sp>
        <p:sp>
          <p:nvSpPr>
            <p:cNvPr id="13" name="文字方塊 12">
              <a:extLst>
                <a:ext uri="{FF2B5EF4-FFF2-40B4-BE49-F238E27FC236}">
                  <a16:creationId xmlns:a16="http://schemas.microsoft.com/office/drawing/2014/main" id="{ED58BA73-663C-939F-1C07-850CA73E7806}"/>
                </a:ext>
              </a:extLst>
            </p:cNvPr>
            <p:cNvSpPr txBox="1"/>
            <p:nvPr/>
          </p:nvSpPr>
          <p:spPr>
            <a:xfrm>
              <a:off x="1828799" y="3446538"/>
              <a:ext cx="2279375" cy="830997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TW" sz="2400" dirty="0"/>
                <a:t>Container – 1 </a:t>
              </a:r>
            </a:p>
            <a:p>
              <a:pPr algn="ctr"/>
              <a:r>
                <a:rPr kumimoji="1" lang="en" altLang="zh-TW" sz="2400" dirty="0"/>
                <a:t>database</a:t>
              </a:r>
              <a:endParaRPr kumimoji="1" lang="en-US" altLang="zh-TW" sz="2400" dirty="0"/>
            </a:p>
          </p:txBody>
        </p:sp>
        <p:sp>
          <p:nvSpPr>
            <p:cNvPr id="14" name="文字方塊 13">
              <a:extLst>
                <a:ext uri="{FF2B5EF4-FFF2-40B4-BE49-F238E27FC236}">
                  <a16:creationId xmlns:a16="http://schemas.microsoft.com/office/drawing/2014/main" id="{CA23BB23-D5FA-A7BA-7ACF-0BF0CE4870B7}"/>
                </a:ext>
              </a:extLst>
            </p:cNvPr>
            <p:cNvSpPr txBox="1"/>
            <p:nvPr/>
          </p:nvSpPr>
          <p:spPr>
            <a:xfrm>
              <a:off x="8825947" y="3446538"/>
              <a:ext cx="2279375" cy="830997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TW" sz="2400" dirty="0"/>
                <a:t>Container – 5 </a:t>
              </a:r>
            </a:p>
            <a:p>
              <a:pPr algn="ctr"/>
              <a:r>
                <a:rPr kumimoji="1" lang="en" altLang="zh-TW" sz="2400" dirty="0"/>
                <a:t>Front-end</a:t>
              </a:r>
              <a:endParaRPr kumimoji="1" lang="en-US" altLang="zh-TW" sz="2400" dirty="0"/>
            </a:p>
          </p:txBody>
        </p:sp>
      </p:grpSp>
      <p:cxnSp>
        <p:nvCxnSpPr>
          <p:cNvPr id="17" name="直線箭頭接點 16">
            <a:extLst>
              <a:ext uri="{FF2B5EF4-FFF2-40B4-BE49-F238E27FC236}">
                <a16:creationId xmlns:a16="http://schemas.microsoft.com/office/drawing/2014/main" id="{059ED00B-5615-9F1A-DC66-F2F02D6A42D1}"/>
              </a:ext>
            </a:extLst>
          </p:cNvPr>
          <p:cNvCxnSpPr>
            <a:stCxn id="10" idx="1"/>
            <a:endCxn id="13" idx="3"/>
          </p:cNvCxnSpPr>
          <p:nvPr/>
        </p:nvCxnSpPr>
        <p:spPr>
          <a:xfrm flipH="1">
            <a:off x="4055165" y="2217795"/>
            <a:ext cx="771937" cy="131293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箭頭接點 17">
            <a:extLst>
              <a:ext uri="{FF2B5EF4-FFF2-40B4-BE49-F238E27FC236}">
                <a16:creationId xmlns:a16="http://schemas.microsoft.com/office/drawing/2014/main" id="{9FB013D8-363E-1F82-D619-6E30FE2A0B4A}"/>
              </a:ext>
            </a:extLst>
          </p:cNvPr>
          <p:cNvCxnSpPr>
            <a:cxnSpLocks/>
            <a:stCxn id="12" idx="1"/>
            <a:endCxn id="13" idx="3"/>
          </p:cNvCxnSpPr>
          <p:nvPr/>
        </p:nvCxnSpPr>
        <p:spPr>
          <a:xfrm flipH="1" flipV="1">
            <a:off x="4055165" y="3530733"/>
            <a:ext cx="771937" cy="131293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箭頭接點 21">
            <a:extLst>
              <a:ext uri="{FF2B5EF4-FFF2-40B4-BE49-F238E27FC236}">
                <a16:creationId xmlns:a16="http://schemas.microsoft.com/office/drawing/2014/main" id="{A6DD265E-3EF2-168C-EADB-105AF2A34F25}"/>
              </a:ext>
            </a:extLst>
          </p:cNvPr>
          <p:cNvCxnSpPr>
            <a:cxnSpLocks/>
            <a:stCxn id="11" idx="1"/>
            <a:endCxn id="13" idx="3"/>
          </p:cNvCxnSpPr>
          <p:nvPr/>
        </p:nvCxnSpPr>
        <p:spPr>
          <a:xfrm flipH="1">
            <a:off x="4055165" y="3530733"/>
            <a:ext cx="77193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箭頭接點 25">
            <a:extLst>
              <a:ext uri="{FF2B5EF4-FFF2-40B4-BE49-F238E27FC236}">
                <a16:creationId xmlns:a16="http://schemas.microsoft.com/office/drawing/2014/main" id="{82DF734B-6273-7EB8-1C87-2040874E2201}"/>
              </a:ext>
            </a:extLst>
          </p:cNvPr>
          <p:cNvCxnSpPr>
            <a:cxnSpLocks/>
            <a:stCxn id="14" idx="1"/>
            <a:endCxn id="10" idx="3"/>
          </p:cNvCxnSpPr>
          <p:nvPr/>
        </p:nvCxnSpPr>
        <p:spPr>
          <a:xfrm flipH="1" flipV="1">
            <a:off x="8020876" y="2217795"/>
            <a:ext cx="752062" cy="131293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箭頭接點 29">
            <a:extLst>
              <a:ext uri="{FF2B5EF4-FFF2-40B4-BE49-F238E27FC236}">
                <a16:creationId xmlns:a16="http://schemas.microsoft.com/office/drawing/2014/main" id="{ED13A230-8322-0812-2F1A-798C9EE6A455}"/>
              </a:ext>
            </a:extLst>
          </p:cNvPr>
          <p:cNvCxnSpPr>
            <a:cxnSpLocks/>
            <a:stCxn id="14" idx="1"/>
            <a:endCxn id="12" idx="3"/>
          </p:cNvCxnSpPr>
          <p:nvPr/>
        </p:nvCxnSpPr>
        <p:spPr>
          <a:xfrm flipH="1">
            <a:off x="8020876" y="3530733"/>
            <a:ext cx="752062" cy="131293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箭頭接點 32">
            <a:extLst>
              <a:ext uri="{FF2B5EF4-FFF2-40B4-BE49-F238E27FC236}">
                <a16:creationId xmlns:a16="http://schemas.microsoft.com/office/drawing/2014/main" id="{87728189-3D59-3D0C-4173-D10C7EFFC9DD}"/>
              </a:ext>
            </a:extLst>
          </p:cNvPr>
          <p:cNvCxnSpPr>
            <a:cxnSpLocks/>
            <a:stCxn id="14" idx="1"/>
            <a:endCxn id="11" idx="3"/>
          </p:cNvCxnSpPr>
          <p:nvPr/>
        </p:nvCxnSpPr>
        <p:spPr>
          <a:xfrm flipH="1">
            <a:off x="8020876" y="3530733"/>
            <a:ext cx="75206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FCBD5B35-17E1-2B1A-064A-53A6B05A7947}"/>
              </a:ext>
            </a:extLst>
          </p:cNvPr>
          <p:cNvSpPr txBox="1"/>
          <p:nvPr/>
        </p:nvSpPr>
        <p:spPr>
          <a:xfrm>
            <a:off x="8346728" y="2403433"/>
            <a:ext cx="26554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/>
              <a:t>Request</a:t>
            </a:r>
            <a:endParaRPr kumimoji="1" lang="zh-TW" altLang="en-US" sz="2400" dirty="0"/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B4BCBCE8-FDEA-40E0-6F4A-1F54A046B80F}"/>
              </a:ext>
            </a:extLst>
          </p:cNvPr>
          <p:cNvSpPr txBox="1"/>
          <p:nvPr/>
        </p:nvSpPr>
        <p:spPr>
          <a:xfrm>
            <a:off x="3322566" y="2403433"/>
            <a:ext cx="26554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/>
              <a:t>depends</a:t>
            </a:r>
            <a:endParaRPr kumimoji="1" lang="zh-TW" altLang="en-US" sz="2400" dirty="0"/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3199E5E1-0430-BBEC-71C8-F81831710252}"/>
              </a:ext>
            </a:extLst>
          </p:cNvPr>
          <p:cNvSpPr txBox="1"/>
          <p:nvPr/>
        </p:nvSpPr>
        <p:spPr>
          <a:xfrm>
            <a:off x="3322566" y="6048178"/>
            <a:ext cx="26554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/>
              <a:t>Read &amp; write data</a:t>
            </a:r>
            <a:endParaRPr kumimoji="1" lang="zh-TW" altLang="en-US" sz="2400" dirty="0"/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9A573BE0-0E8E-7D97-0509-BCDDC9012ADE}"/>
              </a:ext>
            </a:extLst>
          </p:cNvPr>
          <p:cNvSpPr txBox="1"/>
          <p:nvPr/>
        </p:nvSpPr>
        <p:spPr>
          <a:xfrm>
            <a:off x="7667690" y="6062094"/>
            <a:ext cx="26554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/>
              <a:t>Fetch data</a:t>
            </a:r>
            <a:endParaRPr kumimoji="1" lang="zh-TW" altLang="en-US" sz="2400" dirty="0"/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0B61B0E5-7569-1FED-ADC1-8320CAC2B54D}"/>
              </a:ext>
            </a:extLst>
          </p:cNvPr>
          <p:cNvSpPr txBox="1"/>
          <p:nvPr/>
        </p:nvSpPr>
        <p:spPr>
          <a:xfrm>
            <a:off x="1623389" y="799254"/>
            <a:ext cx="26554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/>
              <a:t>Docker compose</a:t>
            </a:r>
            <a:endParaRPr kumimoji="1"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789121330"/>
      </p:ext>
    </p:extLst>
  </p:cSld>
  <p:clrMapOvr>
    <a:masterClrMapping/>
  </p:clrMapOvr>
</p:sld>
</file>

<file path=ppt/theme/theme1.xml><?xml version="1.0" encoding="utf-8"?>
<a:theme xmlns:a="http://schemas.openxmlformats.org/drawingml/2006/main" name="裁剪">
  <a:themeElements>
    <a:clrScheme name="裁剪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裁剪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裁剪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{EB59CAA7-D30A-064B-B2CD-7FF3191DE9C0}tf10001072</Template>
  <TotalTime>2456</TotalTime>
  <Words>1087</Words>
  <Application>Microsoft Macintosh PowerPoint</Application>
  <PresentationFormat>寬螢幕</PresentationFormat>
  <Paragraphs>125</Paragraphs>
  <Slides>23</Slides>
  <Notes>23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23</vt:i4>
      </vt:variant>
    </vt:vector>
  </HeadingPairs>
  <TitlesOfParts>
    <vt:vector size="32" baseType="lpstr">
      <vt:lpstr>-apple-system</vt:lpstr>
      <vt:lpstr>Söhne</vt:lpstr>
      <vt:lpstr>Söhne Mono</vt:lpstr>
      <vt:lpstr>system-ui</vt:lpstr>
      <vt:lpstr>Arial</vt:lpstr>
      <vt:lpstr>Calibri</vt:lpstr>
      <vt:lpstr>Franklin Gothic Book</vt:lpstr>
      <vt:lpstr>Wingdings</vt:lpstr>
      <vt:lpstr>裁剪</vt:lpstr>
      <vt:lpstr>Meteorological center</vt:lpstr>
      <vt:lpstr>User story</vt:lpstr>
      <vt:lpstr>TSMC Meteorological center  </vt:lpstr>
      <vt:lpstr>TSMC Meteorological center  </vt:lpstr>
      <vt:lpstr>TSMC Meteorological center  </vt:lpstr>
      <vt:lpstr>UI Design introduction</vt:lpstr>
      <vt:lpstr>UI Design introduction</vt:lpstr>
      <vt:lpstr>Architecture</vt:lpstr>
      <vt:lpstr>Architecture</vt:lpstr>
      <vt:lpstr>Demo</vt:lpstr>
      <vt:lpstr>Code with unit test</vt:lpstr>
      <vt:lpstr>12 factors - Codebase  </vt:lpstr>
      <vt:lpstr>12 factors - Dependencies  </vt:lpstr>
      <vt:lpstr>12 factors - Concurrency   </vt:lpstr>
      <vt:lpstr>12 factors - Processes  </vt:lpstr>
      <vt:lpstr>12 factors - Backing Service  </vt:lpstr>
      <vt:lpstr>12 factors - Config  </vt:lpstr>
      <vt:lpstr>12 factors - Build, Release, Run  </vt:lpstr>
      <vt:lpstr>12 factors - Port binding  </vt:lpstr>
      <vt:lpstr>12 factors - Disposability  </vt:lpstr>
      <vt:lpstr>12 factors - Dev/Prod Parity  </vt:lpstr>
      <vt:lpstr>12 factors - Logs  </vt:lpstr>
      <vt:lpstr>Github link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雲原生</dc:title>
  <dc:creator>Microsoft Office User</dc:creator>
  <cp:lastModifiedBy>Microsoft Office User</cp:lastModifiedBy>
  <cp:revision>67</cp:revision>
  <dcterms:created xsi:type="dcterms:W3CDTF">2023-06-04T08:09:11Z</dcterms:created>
  <dcterms:modified xsi:type="dcterms:W3CDTF">2023-06-07T07:16:17Z</dcterms:modified>
</cp:coreProperties>
</file>